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50"/>
  </p:notesMasterIdLst>
  <p:handoutMasterIdLst>
    <p:handoutMasterId r:id="rId51"/>
  </p:handoutMasterIdLst>
  <p:sldIdLst>
    <p:sldId id="4068" r:id="rId10"/>
    <p:sldId id="2076138257" r:id="rId11"/>
    <p:sldId id="2076138182" r:id="rId12"/>
    <p:sldId id="2076138190" r:id="rId13"/>
    <p:sldId id="2076138186" r:id="rId14"/>
    <p:sldId id="2076138196" r:id="rId15"/>
    <p:sldId id="2076138197" r:id="rId16"/>
    <p:sldId id="2076138198" r:id="rId17"/>
    <p:sldId id="2076138199" r:id="rId18"/>
    <p:sldId id="2076138200" r:id="rId19"/>
    <p:sldId id="2076138194" r:id="rId20"/>
    <p:sldId id="2076138189" r:id="rId21"/>
    <p:sldId id="2076138195" r:id="rId22"/>
    <p:sldId id="2076138202" r:id="rId23"/>
    <p:sldId id="2076138203" r:id="rId24"/>
    <p:sldId id="2076138204" r:id="rId25"/>
    <p:sldId id="2076138206" r:id="rId26"/>
    <p:sldId id="2076138205" r:id="rId27"/>
    <p:sldId id="2076138256" r:id="rId28"/>
    <p:sldId id="2076138258" r:id="rId29"/>
    <p:sldId id="2076138259" r:id="rId30"/>
    <p:sldId id="2076138260" r:id="rId31"/>
    <p:sldId id="2076138210" r:id="rId32"/>
    <p:sldId id="2076138216" r:id="rId33"/>
    <p:sldId id="2076138208" r:id="rId34"/>
    <p:sldId id="2076138209" r:id="rId35"/>
    <p:sldId id="2076138215" r:id="rId36"/>
    <p:sldId id="2076138207" r:id="rId37"/>
    <p:sldId id="2076138184" r:id="rId38"/>
    <p:sldId id="2076138185" r:id="rId39"/>
    <p:sldId id="2076138187" r:id="rId40"/>
    <p:sldId id="2076138188" r:id="rId41"/>
    <p:sldId id="2076138181" r:id="rId42"/>
    <p:sldId id="2076138193" r:id="rId43"/>
    <p:sldId id="2076138191" r:id="rId44"/>
    <p:sldId id="2076138192" r:id="rId45"/>
    <p:sldId id="2076138180" r:id="rId46"/>
    <p:sldId id="2076138255" r:id="rId47"/>
    <p:sldId id="4096" r:id="rId48"/>
    <p:sldId id="40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4" y="96"/>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microsoft.com/office/2015/10/relationships/revisionInfo" Target="revisionInfo.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6368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Single-layer network with sigmoid activation function could approximate any continuous function infinitely closely (Universal Approximation Theorem)</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44017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00000"/>
              </a:lnSpc>
              <a:spcBef>
                <a:spcPts val="0"/>
              </a:spcBef>
              <a:buFont typeface="Arial" panose="020B0604020202020204" pitchFamily="34" charset="0"/>
              <a:buChar char="•"/>
            </a:pPr>
            <a:r>
              <a:rPr lang="en-US" sz="1200" dirty="0">
                <a:solidFill>
                  <a:srgbClr val="595959"/>
                </a:solidFill>
                <a:latin typeface="Segoe UI Light" panose="020B0502040204020203" pitchFamily="34" charset="0"/>
                <a:ea typeface="+mn-ea"/>
                <a:cs typeface="Segoe UI Light" panose="020B0502040204020203" pitchFamily="34" charset="0"/>
              </a:rPr>
              <a:t>Clusters are set up, configured, and fine-tuned to ensure reliability and performance without the need for monitoring.</a:t>
            </a:r>
          </a:p>
          <a:p>
            <a:endParaRPr lang="en-US" dirty="0"/>
          </a:p>
          <a:p>
            <a:endParaRPr lang="en-US" dirty="0"/>
          </a:p>
        </p:txBody>
      </p:sp>
      <p:sp>
        <p:nvSpPr>
          <p:cNvPr id="4" name="Slide Number Placeholder 3"/>
          <p:cNvSpPr>
            <a:spLocks noGrp="1"/>
          </p:cNvSpPr>
          <p:nvPr>
            <p:ph type="sldNum" sz="quarter" idx="5"/>
          </p:nvPr>
        </p:nvSpPr>
        <p:spPr/>
        <p:txBody>
          <a:bodyPr/>
          <a:lstStyle/>
          <a:p>
            <a:fld id="{4B66ACFF-D52E-4D0F-8EB8-C18069C8E6C0}" type="slidenum">
              <a:rPr lang="en-US" smtClean="0"/>
              <a:t>38</a:t>
            </a:fld>
            <a:endParaRPr lang="en-US" dirty="0"/>
          </a:p>
        </p:txBody>
      </p:sp>
    </p:spTree>
    <p:extLst>
      <p:ext uri="{BB962C8B-B14F-4D97-AF65-F5344CB8AC3E}">
        <p14:creationId xmlns:p14="http://schemas.microsoft.com/office/powerpoint/2010/main" val="851939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image" Target="../media/image1.png"/><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 Id="rId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theme" Target="../theme/theme3.xml"/><Relationship Id="rId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image" Target="../media/image1.png"/><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theme" Target="../theme/theme4.xml"/><Relationship Id="rId8"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theme" Target="../theme/theme5.xml"/><Relationship Id="rId1" Type="http://schemas.openxmlformats.org/officeDocument/2006/relationships/slideLayout" Target="../slideLayouts/slideLayout146.xml"/><Relationship Id="rId4" Type="http://schemas.openxmlformats.org/officeDocument/2006/relationships/image" Target="../media/image3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9"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3760" r:id="rId15"/>
    <p:sldLayoutId id="2147483885" r:id="rId16"/>
    <p:sldLayoutId id="2147484007" r:id="rId17"/>
    <p:sldLayoutId id="2147483762" r:id="rId18"/>
    <p:sldLayoutId id="2147484152" r:id="rId19"/>
    <p:sldLayoutId id="2147484156" r:id="rId20"/>
    <p:sldLayoutId id="2147484304" r:id="rId21"/>
    <p:sldLayoutId id="2147484369" r:id="rId22"/>
    <p:sldLayoutId id="2147484209" r:id="rId23"/>
    <p:sldLayoutId id="2147484370" r:id="rId24"/>
    <p:sldLayoutId id="2147484371" r:id="rId25"/>
    <p:sldLayoutId id="2147484210" r:id="rId26"/>
    <p:sldLayoutId id="2147484372" r:id="rId27"/>
    <p:sldLayoutId id="2147484373" r:id="rId28"/>
    <p:sldLayoutId id="2147484211" r:id="rId29"/>
    <p:sldLayoutId id="2147484374" r:id="rId30"/>
    <p:sldLayoutId id="2147484375" r:id="rId31"/>
    <p:sldLayoutId id="2147484212" r:id="rId32"/>
    <p:sldLayoutId id="2147484376" r:id="rId33"/>
    <p:sldLayoutId id="2147484377" r:id="rId34"/>
    <p:sldLayoutId id="2147484213" r:id="rId35"/>
    <p:sldLayoutId id="2147484378" r:id="rId36"/>
    <p:sldLayoutId id="2147484379" r:id="rId37"/>
    <p:sldLayoutId id="2147484214" r:id="rId38"/>
    <p:sldLayoutId id="2147484380" r:id="rId39"/>
    <p:sldLayoutId id="2147484381" r:id="rId40"/>
    <p:sldLayoutId id="2147484305" r:id="rId41"/>
    <p:sldLayoutId id="2147484382" r:id="rId42"/>
    <p:sldLayoutId id="2147483847" r:id="rId43"/>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opilot.github.com/" TargetMode="Externa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openai.com/dall-e-2/" TargetMode="External"/><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towardsdatascience.com/understanding-variational-autoencoders-vaes-f70510919f73" TargetMode="Externa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cds.nyu.edu/deep-learning/" TargetMode="External"/><Relationship Id="rId2" Type="http://schemas.openxmlformats.org/officeDocument/2006/relationships/hyperlink" Target="https://www.coursera.org/specializations/deep-learning?gclid=CjwKCAjw9LSSBhBsEiwAKtf0nwr-m2qV4Cl8Pb5MOzveIflJK3_aeucvkk-C2v7JEkl1iefY_HAv-xoCrGMQAvD_BwE#howItWorks?utm_source=gg&amp;utm_medium=sem&amp;utm_content=01-CatalogDSA-ML1-US&amp;campaignid=12490862811&amp;adgroupid=119269357576&amp;device=c&amp;keyword=&amp;matchtype=&amp;network=g&amp;devicemodel=&amp;adpostion=&amp;creativeid=503940597773&amp;hide_mobile_promo" TargetMode="External"/><Relationship Id="rId1" Type="http://schemas.openxmlformats.org/officeDocument/2006/relationships/slideLayout" Target="../slideLayouts/slideLayout15.xml"/><Relationship Id="rId5" Type="http://schemas.openxmlformats.org/officeDocument/2006/relationships/hyperlink" Target="https://www.oreilly.com/library/view/hands-on-machine-learning/9781492032632/" TargetMode="External"/><Relationship Id="rId4" Type="http://schemas.openxmlformats.org/officeDocument/2006/relationships/hyperlink" Target="https://www.deeplearningbook.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deeplearning.ai/courses/deep-learning-specialization/"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www.deeplearningbook.org/" TargetMode="External"/><Relationship Id="rId5" Type="http://schemas.openxmlformats.org/officeDocument/2006/relationships/hyperlink" Target="https://cds.nyu.edu/deep-learning/" TargetMode="External"/><Relationship Id="rId4" Type="http://schemas.openxmlformats.org/officeDocument/2006/relationships/hyperlink" Target="https://course.fast.a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Deep Learning</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Tools</a:t>
            </a:r>
            <a:endParaRPr lang="en-DE" dirty="0"/>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p:txBody>
          <a:bodyPr/>
          <a:lstStyle/>
          <a:p>
            <a:endParaRPr lang="en-DE"/>
          </a:p>
        </p:txBody>
      </p:sp>
      <p:pic>
        <p:nvPicPr>
          <p:cNvPr id="3" name="Picture 2">
            <a:extLst>
              <a:ext uri="{FF2B5EF4-FFF2-40B4-BE49-F238E27FC236}">
                <a16:creationId xmlns:a16="http://schemas.microsoft.com/office/drawing/2014/main" id="{D1582349-CB8E-4813-9EC3-3D09A8C24F08}"/>
              </a:ext>
            </a:extLst>
          </p:cNvPr>
          <p:cNvPicPr>
            <a:picLocks noChangeAspect="1"/>
          </p:cNvPicPr>
          <p:nvPr/>
        </p:nvPicPr>
        <p:blipFill>
          <a:blip r:embed="rId2"/>
          <a:stretch>
            <a:fillRect/>
          </a:stretch>
        </p:blipFill>
        <p:spPr>
          <a:xfrm>
            <a:off x="1171522" y="1375244"/>
            <a:ext cx="9650172" cy="4648849"/>
          </a:xfrm>
          <a:prstGeom prst="rect">
            <a:avLst/>
          </a:prstGeom>
        </p:spPr>
      </p:pic>
      <p:cxnSp>
        <p:nvCxnSpPr>
          <p:cNvPr id="5" name="Connector: Elbow 4">
            <a:extLst>
              <a:ext uri="{FF2B5EF4-FFF2-40B4-BE49-F238E27FC236}">
                <a16:creationId xmlns:a16="http://schemas.microsoft.com/office/drawing/2014/main" id="{0B9AD3A4-885D-5412-8183-8C0089B95FA9}"/>
              </a:ext>
            </a:extLst>
          </p:cNvPr>
          <p:cNvCxnSpPr>
            <a:cxnSpLocks/>
          </p:cNvCxnSpPr>
          <p:nvPr/>
        </p:nvCxnSpPr>
        <p:spPr>
          <a:xfrm>
            <a:off x="7497909" y="3982214"/>
            <a:ext cx="2286171" cy="397762"/>
          </a:xfrm>
          <a:prstGeom prst="bentConnector3">
            <a:avLst>
              <a:gd name="adj1" fmla="val -396"/>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
            <a:extLst>
              <a:ext uri="{FF2B5EF4-FFF2-40B4-BE49-F238E27FC236}">
                <a16:creationId xmlns:a16="http://schemas.microsoft.com/office/drawing/2014/main" id="{5D859C4F-5B4D-A2F1-854D-D2082997A22A}"/>
              </a:ext>
            </a:extLst>
          </p:cNvPr>
          <p:cNvSpPr txBox="1">
            <a:spLocks/>
          </p:cNvSpPr>
          <p:nvPr/>
        </p:nvSpPr>
        <p:spPr>
          <a:xfrm>
            <a:off x="9193222" y="4186012"/>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2018:</a:t>
            </a:r>
            <a:br>
              <a:rPr lang="en-US" sz="1400" b="1" dirty="0"/>
            </a:br>
            <a:r>
              <a:rPr lang="en-US" sz="1400" b="1" dirty="0"/>
              <a:t>JAX</a:t>
            </a:r>
          </a:p>
        </p:txBody>
      </p:sp>
    </p:spTree>
    <p:extLst>
      <p:ext uri="{BB962C8B-B14F-4D97-AF65-F5344CB8AC3E}">
        <p14:creationId xmlns:p14="http://schemas.microsoft.com/office/powerpoint/2010/main" val="20592041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E4169A-412C-423E-AA53-E97659398EF4}"/>
              </a:ext>
            </a:extLst>
          </p:cNvPr>
          <p:cNvPicPr>
            <a:picLocks noChangeAspect="1"/>
          </p:cNvPicPr>
          <p:nvPr/>
        </p:nvPicPr>
        <p:blipFill>
          <a:blip r:embed="rId3"/>
          <a:stretch>
            <a:fillRect/>
          </a:stretch>
        </p:blipFill>
        <p:spPr>
          <a:xfrm>
            <a:off x="1760734" y="2982159"/>
            <a:ext cx="3895223" cy="2476531"/>
          </a:xfrm>
          <a:prstGeom prst="rect">
            <a:avLst/>
          </a:prstGeom>
        </p:spPr>
      </p:pic>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can be extremely valuable if the data has these properties:</a:t>
            </a:r>
          </a:p>
          <a:p>
            <a:pPr marL="1028700" lvl="1" indent="-342900">
              <a:buFont typeface="Arial" panose="020B0604020202020204" pitchFamily="34" charset="0"/>
              <a:buChar char="•"/>
            </a:pPr>
            <a:r>
              <a:rPr lang="en-US" sz="1600" dirty="0"/>
              <a:t>It is </a:t>
            </a:r>
            <a:r>
              <a:rPr lang="en-US" sz="1600" b="1" dirty="0"/>
              <a:t>high dimensional</a:t>
            </a:r>
            <a:r>
              <a:rPr lang="en-US" sz="1600" dirty="0"/>
              <a:t>.</a:t>
            </a:r>
          </a:p>
          <a:p>
            <a:pPr marL="1028700" lvl="1" indent="-342900">
              <a:buFont typeface="Arial" panose="020B0604020202020204" pitchFamily="34" charset="0"/>
              <a:buChar char="•"/>
            </a:pPr>
            <a:r>
              <a:rPr lang="en-US" sz="1600" b="1" dirty="0"/>
              <a:t>Each single feature itself is not very informative</a:t>
            </a:r>
            <a:r>
              <a:rPr lang="en-US" sz="1600" dirty="0"/>
              <a:t> but only a combination of them is.</a:t>
            </a:r>
          </a:p>
          <a:p>
            <a:pPr marL="1028700" lvl="1" indent="-342900">
              <a:buFont typeface="Arial" panose="020B0604020202020204" pitchFamily="34" charset="0"/>
              <a:buChar char="•"/>
            </a:pPr>
            <a:r>
              <a:rPr lang="en-US" sz="1600" b="1" dirty="0"/>
              <a:t>Large amounts of training data </a:t>
            </a:r>
            <a:r>
              <a:rPr lang="en-US" sz="1600" dirty="0"/>
              <a:t>are available.</a:t>
            </a:r>
          </a:p>
          <a:p>
            <a:pPr marL="342900" indent="-342900">
              <a:buFont typeface="Arial" panose="020B0604020202020204" pitchFamily="34" charset="0"/>
              <a:buChar char="•"/>
            </a:pPr>
            <a:r>
              <a:rPr lang="en-US" sz="1600" dirty="0"/>
              <a:t>For </a:t>
            </a:r>
            <a:r>
              <a:rPr lang="en-US" sz="1600" b="1" dirty="0"/>
              <a:t>tabular data, deep learning is therefore rarely the correct </a:t>
            </a:r>
            <a:r>
              <a:rPr lang="en-US" sz="1600" dirty="0"/>
              <a:t>model choice.</a:t>
            </a:r>
          </a:p>
          <a:p>
            <a:pPr marL="1028700" lvl="1" indent="-342900">
              <a:buFont typeface="Arial" panose="020B0604020202020204" pitchFamily="34" charset="0"/>
              <a:buChar char="•"/>
            </a:pPr>
            <a:r>
              <a:rPr lang="en-US" sz="1600" dirty="0"/>
              <a:t>Without extensive tuning, models like random forests or gradient boosting will outperform deep learning most of the time.</a:t>
            </a:r>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485900" lvl="2"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371600" lvl="2">
              <a:buFont typeface="Arial" panose="020B0604020202020204" pitchFamily="34" charset="0"/>
              <a:buChar char="•"/>
            </a:pPr>
            <a:r>
              <a:rPr lang="en-US" sz="1200" dirty="0">
                <a:solidFill>
                  <a:schemeClr val="accent5">
                    <a:lumMod val="60000"/>
                    <a:lumOff val="40000"/>
                  </a:schemeClr>
                </a:solidFill>
              </a:rPr>
              <a:t>Borisov, V. </a:t>
            </a:r>
            <a:r>
              <a:rPr lang="en-US" sz="1200" i="1" dirty="0">
                <a:solidFill>
                  <a:schemeClr val="accent5">
                    <a:lumMod val="60000"/>
                    <a:lumOff val="40000"/>
                  </a:schemeClr>
                </a:solidFill>
              </a:rPr>
              <a:t>et al.</a:t>
            </a:r>
            <a:r>
              <a:rPr lang="en-US" sz="1200" dirty="0">
                <a:solidFill>
                  <a:schemeClr val="accent5">
                    <a:lumMod val="60000"/>
                    <a:lumOff val="40000"/>
                  </a:schemeClr>
                </a:solidFill>
              </a:rPr>
              <a:t> Deep neural networks and tabular data: A survey. </a:t>
            </a:r>
            <a:r>
              <a:rPr lang="en-US" sz="1200" i="1" dirty="0" err="1">
                <a:solidFill>
                  <a:schemeClr val="accent5">
                    <a:lumMod val="60000"/>
                    <a:lumOff val="40000"/>
                  </a:schemeClr>
                </a:solidFill>
              </a:rPr>
              <a:t>arXiv</a:t>
            </a:r>
            <a:r>
              <a:rPr lang="en-US" sz="1200" i="1" dirty="0">
                <a:solidFill>
                  <a:schemeClr val="accent5">
                    <a:lumMod val="60000"/>
                    <a:lumOff val="40000"/>
                  </a:schemeClr>
                </a:solidFill>
              </a:rPr>
              <a:t> [</a:t>
            </a:r>
            <a:r>
              <a:rPr lang="en-US" sz="1200" i="1" dirty="0" err="1">
                <a:solidFill>
                  <a:schemeClr val="accent5">
                    <a:lumMod val="60000"/>
                    <a:lumOff val="40000"/>
                  </a:schemeClr>
                </a:solidFill>
              </a:rPr>
              <a:t>cs.LG</a:t>
            </a:r>
            <a:r>
              <a:rPr lang="en-US" sz="1200" i="1" dirty="0">
                <a:solidFill>
                  <a:schemeClr val="accent5">
                    <a:lumMod val="60000"/>
                    <a:lumOff val="40000"/>
                  </a:schemeClr>
                </a:solidFill>
              </a:rPr>
              <a:t>]</a:t>
            </a:r>
            <a:r>
              <a:rPr lang="en-US" sz="1200" dirty="0">
                <a:solidFill>
                  <a:schemeClr val="accent5">
                    <a:lumMod val="60000"/>
                    <a:lumOff val="40000"/>
                  </a:schemeClr>
                </a:solidFill>
              </a:rPr>
              <a:t> (2021)</a:t>
            </a:r>
          </a:p>
          <a:p>
            <a:pPr marL="1028700" lvl="1" indent="-342900">
              <a:buFont typeface="Arial" panose="020B0604020202020204" pitchFamily="34" charset="0"/>
              <a:buChar char="•"/>
            </a:pPr>
            <a:r>
              <a:rPr lang="en-US" sz="1600" dirty="0"/>
              <a:t>One exception is data with categorical features with many levels.</a:t>
            </a:r>
            <a:endParaRPr lang="en-US" sz="1400" dirty="0"/>
          </a:p>
        </p:txBody>
      </p:sp>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(1/3)</a:t>
            </a:r>
            <a:endParaRPr lang="en-DE" dirty="0"/>
          </a:p>
        </p:txBody>
      </p:sp>
    </p:spTree>
    <p:extLst>
      <p:ext uri="{BB962C8B-B14F-4D97-AF65-F5344CB8AC3E}">
        <p14:creationId xmlns:p14="http://schemas.microsoft.com/office/powerpoint/2010/main" val="31163473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9422441" cy="4739265"/>
          </a:xfrm>
        </p:spPr>
        <p:txBody>
          <a:bodyPr/>
          <a:lstStyle/>
          <a:p>
            <a:pPr marL="342900" indent="-342900">
              <a:buFont typeface="Arial" panose="020B0604020202020204" pitchFamily="34" charset="0"/>
              <a:buChar char="•"/>
            </a:pPr>
            <a:r>
              <a:rPr lang="en-US" sz="1600" b="1" dirty="0"/>
              <a:t>One promising use case for deep learning are tasks based on images </a:t>
            </a:r>
            <a:r>
              <a:rPr lang="en-US" sz="1600" dirty="0"/>
              <a:t>as they are characterized by:</a:t>
            </a:r>
          </a:p>
          <a:p>
            <a:pPr marL="1028700" lvl="1" indent="-342900">
              <a:buFont typeface="Arial" panose="020B0604020202020204" pitchFamily="34" charset="0"/>
              <a:buChar char="•"/>
            </a:pPr>
            <a:r>
              <a:rPr lang="en-US" sz="1600" dirty="0"/>
              <a:t>High dimensionality: a color image with 255 × 255 (3 Colors) pixels already has 195075 features. </a:t>
            </a:r>
          </a:p>
          <a:p>
            <a:pPr marL="1028700" lvl="1" indent="-342900">
              <a:buFont typeface="Arial" panose="020B0604020202020204" pitchFamily="34" charset="0"/>
              <a:buChar char="•"/>
            </a:pPr>
            <a:r>
              <a:rPr lang="en-US" sz="1600" dirty="0"/>
              <a:t>Informativeness: a single pixel is not meaningful but only a combination of pixels is.</a:t>
            </a:r>
          </a:p>
          <a:p>
            <a:pPr marL="1028700" lvl="1" indent="-342900">
              <a:buFont typeface="Arial" panose="020B0604020202020204" pitchFamily="34" charset="0"/>
              <a:buChar char="•"/>
            </a:pPr>
            <a:r>
              <a:rPr lang="en-US" sz="1600" dirty="0"/>
              <a:t>Training data: depending on the desired application, huge amounts of data are available.</a:t>
            </a:r>
          </a:p>
          <a:p>
            <a:pPr marL="342900" indent="-342900">
              <a:buFont typeface="Arial" panose="020B0604020202020204" pitchFamily="34" charset="0"/>
              <a:buChar char="•"/>
            </a:pPr>
            <a:r>
              <a:rPr lang="en-US" sz="1600" dirty="0"/>
              <a:t>Traditionally, Convolutional Neural Networks (CNNs) were the architecture of choice for tasks involving images. Now transformer-based architectures are taking off. Possible tasks include but are not limited to:</a:t>
            </a:r>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600" dirty="0"/>
          </a:p>
        </p:txBody>
      </p:sp>
      <p:pic>
        <p:nvPicPr>
          <p:cNvPr id="8" name="Picture 7">
            <a:extLst>
              <a:ext uri="{FF2B5EF4-FFF2-40B4-BE49-F238E27FC236}">
                <a16:creationId xmlns:a16="http://schemas.microsoft.com/office/drawing/2014/main" id="{CB750E13-D5B9-4F2F-91B9-DAED7C77A6F9}"/>
              </a:ext>
            </a:extLst>
          </p:cNvPr>
          <p:cNvPicPr>
            <a:picLocks noChangeAspect="1"/>
          </p:cNvPicPr>
          <p:nvPr/>
        </p:nvPicPr>
        <p:blipFill>
          <a:blip r:embed="rId2"/>
          <a:stretch>
            <a:fillRect/>
          </a:stretch>
        </p:blipFill>
        <p:spPr>
          <a:xfrm>
            <a:off x="10071395" y="982662"/>
            <a:ext cx="1445633" cy="1354138"/>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(2/3)</a:t>
            </a:r>
            <a:endParaRPr lang="en-DE" dirty="0"/>
          </a:p>
        </p:txBody>
      </p:sp>
      <p:pic>
        <p:nvPicPr>
          <p:cNvPr id="9" name="Picture 8">
            <a:extLst>
              <a:ext uri="{FF2B5EF4-FFF2-40B4-BE49-F238E27FC236}">
                <a16:creationId xmlns:a16="http://schemas.microsoft.com/office/drawing/2014/main" id="{498050D2-2052-49ED-AB19-8AB55124677A}"/>
              </a:ext>
            </a:extLst>
          </p:cNvPr>
          <p:cNvPicPr>
            <a:picLocks noChangeAspect="1"/>
          </p:cNvPicPr>
          <p:nvPr/>
        </p:nvPicPr>
        <p:blipFill>
          <a:blip r:embed="rId3"/>
          <a:stretch>
            <a:fillRect/>
          </a:stretch>
        </p:blipFill>
        <p:spPr>
          <a:xfrm>
            <a:off x="676619" y="2966644"/>
            <a:ext cx="2880926" cy="2362530"/>
          </a:xfrm>
          <a:prstGeom prst="rect">
            <a:avLst/>
          </a:prstGeom>
        </p:spPr>
      </p:pic>
      <p:sp>
        <p:nvSpPr>
          <p:cNvPr id="11" name="TextBox 10">
            <a:extLst>
              <a:ext uri="{FF2B5EF4-FFF2-40B4-BE49-F238E27FC236}">
                <a16:creationId xmlns:a16="http://schemas.microsoft.com/office/drawing/2014/main" id="{5F67B4A0-E0BE-405F-89CC-B63D371BC3AD}"/>
              </a:ext>
            </a:extLst>
          </p:cNvPr>
          <p:cNvSpPr txBox="1"/>
          <p:nvPr/>
        </p:nvSpPr>
        <p:spPr>
          <a:xfrm>
            <a:off x="988485" y="5427484"/>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13" name="Picture 12">
            <a:extLst>
              <a:ext uri="{FF2B5EF4-FFF2-40B4-BE49-F238E27FC236}">
                <a16:creationId xmlns:a16="http://schemas.microsoft.com/office/drawing/2014/main" id="{2F61032D-F844-46BD-A55B-621180A2A8E0}"/>
              </a:ext>
            </a:extLst>
          </p:cNvPr>
          <p:cNvPicPr>
            <a:picLocks noChangeAspect="1"/>
          </p:cNvPicPr>
          <p:nvPr/>
        </p:nvPicPr>
        <p:blipFill>
          <a:blip r:embed="rId4"/>
          <a:stretch>
            <a:fillRect/>
          </a:stretch>
        </p:blipFill>
        <p:spPr>
          <a:xfrm>
            <a:off x="4132826" y="2966644"/>
            <a:ext cx="3012130" cy="2362531"/>
          </a:xfrm>
          <a:prstGeom prst="rect">
            <a:avLst/>
          </a:prstGeom>
        </p:spPr>
      </p:pic>
      <p:sp>
        <p:nvSpPr>
          <p:cNvPr id="14" name="TextBox 13">
            <a:extLst>
              <a:ext uri="{FF2B5EF4-FFF2-40B4-BE49-F238E27FC236}">
                <a16:creationId xmlns:a16="http://schemas.microsoft.com/office/drawing/2014/main" id="{DD62A5BB-BD81-450F-B194-B096D75C391E}"/>
              </a:ext>
            </a:extLst>
          </p:cNvPr>
          <p:cNvSpPr txBox="1"/>
          <p:nvPr/>
        </p:nvSpPr>
        <p:spPr>
          <a:xfrm>
            <a:off x="4252899" y="5427484"/>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16" name="Picture 15">
            <a:extLst>
              <a:ext uri="{FF2B5EF4-FFF2-40B4-BE49-F238E27FC236}">
                <a16:creationId xmlns:a16="http://schemas.microsoft.com/office/drawing/2014/main" id="{530CD031-6B7C-431E-95AC-BD130F6E6EEE}"/>
              </a:ext>
            </a:extLst>
          </p:cNvPr>
          <p:cNvPicPr>
            <a:picLocks noChangeAspect="1"/>
          </p:cNvPicPr>
          <p:nvPr/>
        </p:nvPicPr>
        <p:blipFill>
          <a:blip r:embed="rId5"/>
          <a:stretch>
            <a:fillRect/>
          </a:stretch>
        </p:blipFill>
        <p:spPr>
          <a:xfrm>
            <a:off x="7840310" y="2966644"/>
            <a:ext cx="3634295" cy="2362530"/>
          </a:xfrm>
          <a:prstGeom prst="rect">
            <a:avLst/>
          </a:prstGeom>
        </p:spPr>
      </p:pic>
      <p:sp>
        <p:nvSpPr>
          <p:cNvPr id="17" name="TextBox 16">
            <a:extLst>
              <a:ext uri="{FF2B5EF4-FFF2-40B4-BE49-F238E27FC236}">
                <a16:creationId xmlns:a16="http://schemas.microsoft.com/office/drawing/2014/main" id="{F19348AB-D092-4699-BED6-D38BBDA359D9}"/>
              </a:ext>
            </a:extLst>
          </p:cNvPr>
          <p:cNvSpPr txBox="1"/>
          <p:nvPr/>
        </p:nvSpPr>
        <p:spPr>
          <a:xfrm>
            <a:off x="8109234" y="5411335"/>
            <a:ext cx="3096446" cy="523220"/>
          </a:xfrm>
          <a:prstGeom prst="rect">
            <a:avLst/>
          </a:prstGeom>
          <a:noFill/>
        </p:spPr>
        <p:txBody>
          <a:bodyPr wrap="square">
            <a:spAutoFit/>
          </a:bodyPr>
          <a:lstStyle/>
          <a:p>
            <a:r>
              <a:rPr lang="en-US" sz="1400" b="1"/>
              <a:t>Instance segmentation: </a:t>
            </a:r>
            <a:r>
              <a:rPr lang="en-US" sz="1400"/>
              <a:t>partition the image into segments</a:t>
            </a:r>
          </a:p>
        </p:txBody>
      </p:sp>
    </p:spTree>
    <p:extLst>
      <p:ext uri="{BB962C8B-B14F-4D97-AF65-F5344CB8AC3E}">
        <p14:creationId xmlns:p14="http://schemas.microsoft.com/office/powerpoint/2010/main" val="3217390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F67B4A0-E0BE-405F-89CC-B63D371BC3AD}"/>
              </a:ext>
            </a:extLst>
          </p:cNvPr>
          <p:cNvSpPr txBox="1"/>
          <p:nvPr/>
        </p:nvSpPr>
        <p:spPr>
          <a:xfrm>
            <a:off x="877156" y="5394115"/>
            <a:ext cx="2989788" cy="738664"/>
          </a:xfrm>
          <a:prstGeom prst="rect">
            <a:avLst/>
          </a:prstGeom>
          <a:noFill/>
        </p:spPr>
        <p:txBody>
          <a:bodyPr wrap="square">
            <a:spAutoFit/>
          </a:bodyPr>
          <a:lstStyle/>
          <a:p>
            <a:r>
              <a:rPr lang="en-US" sz="1400" b="1"/>
              <a:t>Sentiment analysis: </a:t>
            </a:r>
            <a:r>
              <a:rPr lang="en-US" sz="1400"/>
              <a:t>systematically identify the emotional and subjective information in texts</a:t>
            </a:r>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8562351" cy="4739265"/>
          </a:xfrm>
        </p:spPr>
        <p:txBody>
          <a:bodyPr/>
          <a:lstStyle/>
          <a:p>
            <a:pPr marL="342900" indent="-342900">
              <a:buFont typeface="Wingdings" panose="05000000000000000000" pitchFamily="2" charset="2"/>
              <a:buChar char="§"/>
            </a:pPr>
            <a:r>
              <a:rPr lang="en-US" sz="1600" b="1" dirty="0"/>
              <a:t>Another promising use case for deep learning are tasks based on text </a:t>
            </a:r>
            <a:r>
              <a:rPr lang="en-US" sz="1600" dirty="0"/>
              <a:t>as it is characterized by:</a:t>
            </a:r>
          </a:p>
          <a:p>
            <a:pPr marL="1028700" lvl="1" indent="-342900">
              <a:buFont typeface="Wingdings" panose="05000000000000000000" pitchFamily="2" charset="2"/>
              <a:buChar char="§"/>
            </a:pPr>
            <a:r>
              <a:rPr lang="en-US" sz="1600" dirty="0"/>
              <a:t>High dimensionality: each word can be a single feature (300,000 words in German).</a:t>
            </a:r>
          </a:p>
          <a:p>
            <a:pPr marL="1028700" lvl="1" indent="-342900">
              <a:buFont typeface="Wingdings" panose="05000000000000000000" pitchFamily="2" charset="2"/>
              <a:buChar char="§"/>
            </a:pPr>
            <a:r>
              <a:rPr lang="en-US" sz="1600" dirty="0"/>
              <a:t>Informativeness: a single word does not provide much context.</a:t>
            </a:r>
          </a:p>
          <a:p>
            <a:pPr marL="1028700" lvl="1" indent="-342900">
              <a:buFont typeface="Wingdings" panose="05000000000000000000" pitchFamily="2" charset="2"/>
              <a:buChar char="§"/>
            </a:pPr>
            <a:r>
              <a:rPr lang="en-US" sz="1600" dirty="0"/>
              <a:t>Training data: huge amounts of text data available.</a:t>
            </a:r>
          </a:p>
          <a:p>
            <a:pPr marL="342900" indent="-342900">
              <a:buFont typeface="Wingdings" panose="05000000000000000000" pitchFamily="2" charset="2"/>
              <a:buChar char="§"/>
            </a:pPr>
            <a:r>
              <a:rPr lang="en-US" sz="1600" dirty="0"/>
              <a:t>Traditionally, Recurrent Neural Networks (RNNs) and Long short-term memory (LSTM) were the architectures of choice for tasks involving text. Now transformer-based architectures are the unattainable state-of-the-art. Possible tasks include but are not limited to:</a:t>
            </a:r>
          </a:p>
          <a:p>
            <a:pPr marL="1028700" lvl="1" indent="-342900">
              <a:buFont typeface="Wingdings" panose="05000000000000000000" pitchFamily="2" charset="2"/>
              <a:buChar char="§"/>
            </a:pPr>
            <a:endParaRPr lang="en-US" sz="1400" dirty="0"/>
          </a:p>
          <a:p>
            <a:pPr lvl="1" indent="0">
              <a:buNone/>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600" dirty="0"/>
          </a:p>
        </p:txBody>
      </p:sp>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(3/3)</a:t>
            </a:r>
            <a:endParaRPr lang="en-DE" dirty="0"/>
          </a:p>
        </p:txBody>
      </p:sp>
      <p:sp>
        <p:nvSpPr>
          <p:cNvPr id="14" name="TextBox 13">
            <a:extLst>
              <a:ext uri="{FF2B5EF4-FFF2-40B4-BE49-F238E27FC236}">
                <a16:creationId xmlns:a16="http://schemas.microsoft.com/office/drawing/2014/main" id="{DD62A5BB-BD81-450F-B194-B096D75C391E}"/>
              </a:ext>
            </a:extLst>
          </p:cNvPr>
          <p:cNvSpPr txBox="1"/>
          <p:nvPr/>
        </p:nvSpPr>
        <p:spPr>
          <a:xfrm>
            <a:off x="4112644" y="5407452"/>
            <a:ext cx="3879560" cy="738664"/>
          </a:xfrm>
          <a:prstGeom prst="rect">
            <a:avLst/>
          </a:prstGeom>
          <a:noFill/>
        </p:spPr>
        <p:txBody>
          <a:bodyPr wrap="square">
            <a:spAutoFit/>
          </a:bodyPr>
          <a:lstStyle/>
          <a:p>
            <a:r>
              <a:rPr lang="en-US" sz="1400" b="1"/>
              <a:t>Machine translation: </a:t>
            </a:r>
            <a:r>
              <a:rPr lang="en-US" sz="1400"/>
              <a:t>predict likelihood of a sequence of words, typically modeling entire sentences in a single integrated model</a:t>
            </a:r>
          </a:p>
        </p:txBody>
      </p:sp>
      <p:sp>
        <p:nvSpPr>
          <p:cNvPr id="17" name="TextBox 16">
            <a:extLst>
              <a:ext uri="{FF2B5EF4-FFF2-40B4-BE49-F238E27FC236}">
                <a16:creationId xmlns:a16="http://schemas.microsoft.com/office/drawing/2014/main" id="{F19348AB-D092-4699-BED6-D38BBDA359D9}"/>
              </a:ext>
            </a:extLst>
          </p:cNvPr>
          <p:cNvSpPr txBox="1"/>
          <p:nvPr/>
        </p:nvSpPr>
        <p:spPr>
          <a:xfrm>
            <a:off x="8109234" y="5394115"/>
            <a:ext cx="3611071" cy="738664"/>
          </a:xfrm>
          <a:prstGeom prst="rect">
            <a:avLst/>
          </a:prstGeom>
          <a:noFill/>
        </p:spPr>
        <p:txBody>
          <a:bodyPr wrap="square">
            <a:spAutoFit/>
          </a:bodyPr>
          <a:lstStyle/>
          <a:p>
            <a:r>
              <a:rPr lang="en-US" sz="1400" b="1"/>
              <a:t>Speech recognition &amp; generation: </a:t>
            </a:r>
            <a:r>
              <a:rPr lang="en-US" sz="1400"/>
              <a:t>Extract features from audio data for downstream tasks, e.g. to classify emotions in speech</a:t>
            </a:r>
          </a:p>
        </p:txBody>
      </p:sp>
      <p:pic>
        <p:nvPicPr>
          <p:cNvPr id="4" name="Picture 3">
            <a:extLst>
              <a:ext uri="{FF2B5EF4-FFF2-40B4-BE49-F238E27FC236}">
                <a16:creationId xmlns:a16="http://schemas.microsoft.com/office/drawing/2014/main" id="{56EA5F13-3528-4379-937A-C2A9FE381EA4}"/>
              </a:ext>
            </a:extLst>
          </p:cNvPr>
          <p:cNvPicPr>
            <a:picLocks noChangeAspect="1"/>
          </p:cNvPicPr>
          <p:nvPr/>
        </p:nvPicPr>
        <p:blipFill>
          <a:blip r:embed="rId2"/>
          <a:stretch>
            <a:fillRect/>
          </a:stretch>
        </p:blipFill>
        <p:spPr>
          <a:xfrm>
            <a:off x="717395" y="3576501"/>
            <a:ext cx="3361834" cy="1203574"/>
          </a:xfrm>
          <a:prstGeom prst="rect">
            <a:avLst/>
          </a:prstGeom>
        </p:spPr>
      </p:pic>
      <p:pic>
        <p:nvPicPr>
          <p:cNvPr id="6" name="Picture 5">
            <a:extLst>
              <a:ext uri="{FF2B5EF4-FFF2-40B4-BE49-F238E27FC236}">
                <a16:creationId xmlns:a16="http://schemas.microsoft.com/office/drawing/2014/main" id="{FDECD057-45F0-431A-BAE1-99C9B2E51837}"/>
              </a:ext>
            </a:extLst>
          </p:cNvPr>
          <p:cNvPicPr>
            <a:picLocks noChangeAspect="1"/>
          </p:cNvPicPr>
          <p:nvPr/>
        </p:nvPicPr>
        <p:blipFill>
          <a:blip r:embed="rId3"/>
          <a:stretch>
            <a:fillRect/>
          </a:stretch>
        </p:blipFill>
        <p:spPr>
          <a:xfrm>
            <a:off x="4252899" y="3192269"/>
            <a:ext cx="3557307" cy="1973065"/>
          </a:xfrm>
          <a:prstGeom prst="rect">
            <a:avLst/>
          </a:prstGeom>
        </p:spPr>
      </p:pic>
      <p:pic>
        <p:nvPicPr>
          <p:cNvPr id="12" name="Picture 11">
            <a:extLst>
              <a:ext uri="{FF2B5EF4-FFF2-40B4-BE49-F238E27FC236}">
                <a16:creationId xmlns:a16="http://schemas.microsoft.com/office/drawing/2014/main" id="{7F5F60ED-63A9-44ED-AC67-869203531E7A}"/>
              </a:ext>
            </a:extLst>
          </p:cNvPr>
          <p:cNvPicPr>
            <a:picLocks noChangeAspect="1"/>
          </p:cNvPicPr>
          <p:nvPr/>
        </p:nvPicPr>
        <p:blipFill>
          <a:blip r:embed="rId4"/>
          <a:stretch>
            <a:fillRect/>
          </a:stretch>
        </p:blipFill>
        <p:spPr>
          <a:xfrm>
            <a:off x="8237188" y="3192269"/>
            <a:ext cx="3134541" cy="1973065"/>
          </a:xfrm>
          <a:prstGeom prst="rect">
            <a:avLst/>
          </a:prstGeom>
        </p:spPr>
      </p:pic>
      <p:pic>
        <p:nvPicPr>
          <p:cNvPr id="5" name="Picture 4">
            <a:extLst>
              <a:ext uri="{FF2B5EF4-FFF2-40B4-BE49-F238E27FC236}">
                <a16:creationId xmlns:a16="http://schemas.microsoft.com/office/drawing/2014/main" id="{02456D96-746B-3E6D-865B-250199414261}"/>
              </a:ext>
            </a:extLst>
          </p:cNvPr>
          <p:cNvPicPr>
            <a:picLocks noChangeAspect="1"/>
          </p:cNvPicPr>
          <p:nvPr/>
        </p:nvPicPr>
        <p:blipFill>
          <a:blip r:embed="rId5"/>
          <a:stretch>
            <a:fillRect/>
          </a:stretch>
        </p:blipFill>
        <p:spPr>
          <a:xfrm>
            <a:off x="8998884" y="725221"/>
            <a:ext cx="2356481" cy="1581660"/>
          </a:xfrm>
          <a:prstGeom prst="rect">
            <a:avLst/>
          </a:prstGeom>
        </p:spPr>
      </p:pic>
    </p:spTree>
    <p:extLst>
      <p:ext uri="{BB962C8B-B14F-4D97-AF65-F5344CB8AC3E}">
        <p14:creationId xmlns:p14="http://schemas.microsoft.com/office/powerpoint/2010/main" val="5168209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Breakthrough Applications</a:t>
            </a:r>
            <a:endParaRPr lang="en-DE" dirty="0"/>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a:xfrm>
            <a:off x="7305964" y="1524000"/>
            <a:ext cx="4168641" cy="4351338"/>
          </a:xfrm>
        </p:spPr>
        <p:txBody>
          <a:bodyPr/>
          <a:lstStyle/>
          <a:p>
            <a:pPr marL="342900" indent="-342900">
              <a:buFont typeface="Arial" panose="020B0604020202020204" pitchFamily="34" charset="0"/>
              <a:buChar char="•"/>
            </a:pPr>
            <a:r>
              <a:rPr lang="en-US"/>
              <a:t>Google’s development of self-driving technology began on January 17, 2009, at the company’s secretive X lab.</a:t>
            </a:r>
          </a:p>
          <a:p>
            <a:pPr marL="342900" indent="-342900">
              <a:buFont typeface="Arial" panose="020B0604020202020204" pitchFamily="34" charset="0"/>
              <a:buChar char="•"/>
            </a:pPr>
            <a:r>
              <a:rPr lang="en-US"/>
              <a:t>By January 2020, 20 million miles of self-driving on public roads had been completed by Waymo. </a:t>
            </a:r>
            <a:endParaRPr lang="en-DE"/>
          </a:p>
        </p:txBody>
      </p:sp>
      <p:pic>
        <p:nvPicPr>
          <p:cNvPr id="5" name="Picture 4">
            <a:extLst>
              <a:ext uri="{FF2B5EF4-FFF2-40B4-BE49-F238E27FC236}">
                <a16:creationId xmlns:a16="http://schemas.microsoft.com/office/drawing/2014/main" id="{3B1F45EB-661E-4DC8-BE9F-7CD15964BE4E}"/>
              </a:ext>
            </a:extLst>
          </p:cNvPr>
          <p:cNvPicPr>
            <a:picLocks noChangeAspect="1"/>
          </p:cNvPicPr>
          <p:nvPr/>
        </p:nvPicPr>
        <p:blipFill>
          <a:blip r:embed="rId2"/>
          <a:stretch>
            <a:fillRect/>
          </a:stretch>
        </p:blipFill>
        <p:spPr>
          <a:xfrm>
            <a:off x="691376" y="1474174"/>
            <a:ext cx="6392167" cy="4401164"/>
          </a:xfrm>
          <a:prstGeom prst="rect">
            <a:avLst/>
          </a:prstGeom>
        </p:spPr>
      </p:pic>
    </p:spTree>
    <p:extLst>
      <p:ext uri="{BB962C8B-B14F-4D97-AF65-F5344CB8AC3E}">
        <p14:creationId xmlns:p14="http://schemas.microsoft.com/office/powerpoint/2010/main" val="26659914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Neural Network Breakthrough Applications</a:t>
            </a:r>
            <a:endParaRPr lang="en-DE"/>
          </a:p>
        </p:txBody>
      </p:sp>
      <p:pic>
        <p:nvPicPr>
          <p:cNvPr id="5" name="Content Placeholder 4">
            <a:extLst>
              <a:ext uri="{FF2B5EF4-FFF2-40B4-BE49-F238E27FC236}">
                <a16:creationId xmlns:a16="http://schemas.microsoft.com/office/drawing/2014/main" id="{C4003D3F-CF65-47B8-B8F2-110485DECD7F}"/>
              </a:ext>
            </a:extLst>
          </p:cNvPr>
          <p:cNvPicPr>
            <a:picLocks noGrp="1" noChangeAspect="1"/>
          </p:cNvPicPr>
          <p:nvPr>
            <p:ph idx="1"/>
          </p:nvPr>
        </p:nvPicPr>
        <p:blipFill>
          <a:blip r:embed="rId2"/>
          <a:stretch>
            <a:fillRect/>
          </a:stretch>
        </p:blipFill>
        <p:spPr>
          <a:xfrm>
            <a:off x="691376" y="1474174"/>
            <a:ext cx="5437130" cy="4351338"/>
          </a:xfrm>
        </p:spPr>
      </p:pic>
      <p:sp>
        <p:nvSpPr>
          <p:cNvPr id="9" name="Content Placeholder 6">
            <a:extLst>
              <a:ext uri="{FF2B5EF4-FFF2-40B4-BE49-F238E27FC236}">
                <a16:creationId xmlns:a16="http://schemas.microsoft.com/office/drawing/2014/main" id="{FDAD63DF-0586-43CF-BFFA-90EC034A8751}"/>
              </a:ext>
            </a:extLst>
          </p:cNvPr>
          <p:cNvSpPr txBox="1">
            <a:spLocks/>
          </p:cNvSpPr>
          <p:nvPr/>
        </p:nvSpPr>
        <p:spPr>
          <a:xfrm>
            <a:off x="6326910" y="1474174"/>
            <a:ext cx="5147696"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err="1"/>
              <a:t>AlphaFold</a:t>
            </a:r>
            <a:r>
              <a:rPr lang="en-US"/>
              <a:t> is a deep learning system, developed by Google DeepMind, for determining a protein’s 3D shape from its amino-acid sequence. </a:t>
            </a:r>
          </a:p>
          <a:p>
            <a:pPr marL="342900" indent="-342900">
              <a:buFont typeface="Arial" panose="020B0604020202020204" pitchFamily="34" charset="0"/>
              <a:buChar char="•"/>
            </a:pPr>
            <a:r>
              <a:rPr lang="en-US"/>
              <a:t>In 2018 and 2020, </a:t>
            </a:r>
            <a:r>
              <a:rPr lang="en-US" err="1"/>
              <a:t>AlphaFold</a:t>
            </a:r>
            <a:r>
              <a:rPr lang="en-US"/>
              <a:t> placed first in the overall rankings of the Critical Assessment of Techniques for Protein Structure Prediction (CASP).</a:t>
            </a:r>
            <a:endParaRPr lang="en-DE"/>
          </a:p>
        </p:txBody>
      </p:sp>
    </p:spTree>
    <p:extLst>
      <p:ext uri="{BB962C8B-B14F-4D97-AF65-F5344CB8AC3E}">
        <p14:creationId xmlns:p14="http://schemas.microsoft.com/office/powerpoint/2010/main" val="2323165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Neural Network Breakthrough Applications</a:t>
            </a:r>
            <a:endParaRPr lang="en-DE"/>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05755D9B-C5BF-4DC0-96ED-D0EB3FF504AE}"/>
              </a:ext>
            </a:extLst>
          </p:cNvPr>
          <p:cNvPicPr>
            <a:picLocks noChangeAspect="1"/>
          </p:cNvPicPr>
          <p:nvPr/>
        </p:nvPicPr>
        <p:blipFill>
          <a:blip r:embed="rId2"/>
          <a:stretch>
            <a:fillRect/>
          </a:stretch>
        </p:blipFill>
        <p:spPr>
          <a:xfrm>
            <a:off x="691376" y="1524001"/>
            <a:ext cx="6234745" cy="3408218"/>
          </a:xfrm>
          <a:prstGeom prst="rect">
            <a:avLst/>
          </a:prstGeom>
        </p:spPr>
      </p:pic>
      <p:sp>
        <p:nvSpPr>
          <p:cNvPr id="8" name="Content Placeholder 6">
            <a:extLst>
              <a:ext uri="{FF2B5EF4-FFF2-40B4-BE49-F238E27FC236}">
                <a16:creationId xmlns:a16="http://schemas.microsoft.com/office/drawing/2014/main" id="{5A83DDF2-DD1C-4352-A325-30FFEB5FCD41}"/>
              </a:ext>
            </a:extLst>
          </p:cNvPr>
          <p:cNvSpPr txBox="1">
            <a:spLocks/>
          </p:cNvSpPr>
          <p:nvPr/>
        </p:nvSpPr>
        <p:spPr>
          <a:xfrm>
            <a:off x="7056582" y="1474174"/>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AlphaGo, originally developed by DeepMind, is a deep learning system that plays the board game Go. In 2017, the Master version of AlphaGo beat Ke </a:t>
            </a:r>
            <a:r>
              <a:rPr lang="en-US" err="1"/>
              <a:t>Jie</a:t>
            </a:r>
            <a:r>
              <a:rPr lang="en-US"/>
              <a:t>, the number one ranked player in the world at the time. </a:t>
            </a:r>
          </a:p>
          <a:p>
            <a:pPr marL="342900" indent="-342900">
              <a:buFont typeface="Arial" panose="020B0604020202020204" pitchFamily="34" charset="0"/>
              <a:buChar char="•"/>
            </a:pPr>
            <a:r>
              <a:rPr lang="en-US"/>
              <a:t>While there are several extensions to AlphaGo (e.g., Master AlphaGo, AlphaGo Zero, </a:t>
            </a:r>
            <a:r>
              <a:rPr lang="en-US" err="1"/>
              <a:t>AlphaZero</a:t>
            </a:r>
            <a:r>
              <a:rPr lang="en-US"/>
              <a:t>, and </a:t>
            </a:r>
            <a:r>
              <a:rPr lang="en-US" err="1"/>
              <a:t>MuZero</a:t>
            </a:r>
            <a:r>
              <a:rPr lang="en-US"/>
              <a:t>), the main idea is the same: search for optimal moves based on knowledge acquired by machine learning.</a:t>
            </a:r>
            <a:endParaRPr lang="en-DE"/>
          </a:p>
        </p:txBody>
      </p:sp>
    </p:spTree>
    <p:extLst>
      <p:ext uri="{BB962C8B-B14F-4D97-AF65-F5344CB8AC3E}">
        <p14:creationId xmlns:p14="http://schemas.microsoft.com/office/powerpoint/2010/main" val="27402969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Breakthrough Applications: GitHub Copilot</a:t>
            </a:r>
            <a:endParaRPr lang="en-DE"/>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2" y="1995056"/>
            <a:ext cx="4418024" cy="32638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GitHub Copilot is a code assistant powered by Codex, a new AI system created by </a:t>
            </a:r>
            <a:r>
              <a:rPr lang="en-US" err="1"/>
              <a:t>OpenAI</a:t>
            </a:r>
            <a:r>
              <a:rPr lang="en-US"/>
              <a:t>. GitHub Copilot uses the context you’ve provided and synthesizes code to match.</a:t>
            </a:r>
          </a:p>
          <a:p>
            <a:pPr marL="342900" indent="-342900">
              <a:buFont typeface="Arial" panose="020B0604020202020204" pitchFamily="34" charset="0"/>
              <a:buChar char="•"/>
            </a:pPr>
            <a:r>
              <a:rPr lang="en-US"/>
              <a:t>Find more information here: </a:t>
            </a:r>
            <a:r>
              <a:rPr lang="en-US">
                <a:hlinkClick r:id="rId2"/>
              </a:rPr>
              <a:t>GitHub Copilot · Your AI pair programmer</a:t>
            </a:r>
            <a:r>
              <a:rPr lang="en-US"/>
              <a:t>.</a:t>
            </a:r>
            <a:endParaRPr lang="en-DE"/>
          </a:p>
        </p:txBody>
      </p:sp>
      <p:pic>
        <p:nvPicPr>
          <p:cNvPr id="3" name="Picture 2">
            <a:extLst>
              <a:ext uri="{FF2B5EF4-FFF2-40B4-BE49-F238E27FC236}">
                <a16:creationId xmlns:a16="http://schemas.microsoft.com/office/drawing/2014/main" id="{919683F8-FFFB-459D-A763-4B002C93E489}"/>
              </a:ext>
            </a:extLst>
          </p:cNvPr>
          <p:cNvPicPr>
            <a:picLocks noChangeAspect="1"/>
          </p:cNvPicPr>
          <p:nvPr/>
        </p:nvPicPr>
        <p:blipFill>
          <a:blip r:embed="rId3"/>
          <a:stretch>
            <a:fillRect/>
          </a:stretch>
        </p:blipFill>
        <p:spPr>
          <a:xfrm>
            <a:off x="691376" y="1995056"/>
            <a:ext cx="6171243" cy="3263834"/>
          </a:xfrm>
          <a:prstGeom prst="rect">
            <a:avLst/>
          </a:prstGeom>
        </p:spPr>
      </p:pic>
      <p:pic>
        <p:nvPicPr>
          <p:cNvPr id="9" name="Content Placeholder 8">
            <a:extLst>
              <a:ext uri="{FF2B5EF4-FFF2-40B4-BE49-F238E27FC236}">
                <a16:creationId xmlns:a16="http://schemas.microsoft.com/office/drawing/2014/main" id="{9F45C856-0411-43A2-BE12-50CC9579836D}"/>
              </a:ext>
            </a:extLst>
          </p:cNvPr>
          <p:cNvPicPr>
            <a:picLocks noGrp="1" noChangeAspect="1"/>
          </p:cNvPicPr>
          <p:nvPr>
            <p:ph idx="1"/>
          </p:nvPr>
        </p:nvPicPr>
        <p:blipFill>
          <a:blip r:embed="rId4"/>
          <a:stretch>
            <a:fillRect/>
          </a:stretch>
        </p:blipFill>
        <p:spPr>
          <a:xfrm>
            <a:off x="4618832" y="1226128"/>
            <a:ext cx="1842654" cy="1842654"/>
          </a:xfrm>
        </p:spPr>
      </p:pic>
    </p:spTree>
    <p:extLst>
      <p:ext uri="{BB962C8B-B14F-4D97-AF65-F5344CB8AC3E}">
        <p14:creationId xmlns:p14="http://schemas.microsoft.com/office/powerpoint/2010/main" val="17668746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Neural Network Breakthrough Applications</a:t>
            </a:r>
            <a:endParaRPr lang="en-DE"/>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49B07F1E-A279-468C-BA1D-7A24F856585B}"/>
              </a:ext>
            </a:extLst>
          </p:cNvPr>
          <p:cNvPicPr>
            <a:picLocks noChangeAspect="1"/>
          </p:cNvPicPr>
          <p:nvPr/>
        </p:nvPicPr>
        <p:blipFill>
          <a:blip r:embed="rId2"/>
          <a:stretch>
            <a:fillRect/>
          </a:stretch>
        </p:blipFill>
        <p:spPr>
          <a:xfrm>
            <a:off x="691376" y="1524000"/>
            <a:ext cx="5247606" cy="3511497"/>
          </a:xfrm>
          <a:prstGeom prst="rect">
            <a:avLst/>
          </a:prstGeom>
        </p:spPr>
      </p:pic>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2" y="1474174"/>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Generative Pre-trained Transformer 3 (GPT-3) is the third </a:t>
            </a:r>
            <a:r>
              <a:rPr lang="en-US" err="1"/>
              <a:t>generatation</a:t>
            </a:r>
            <a:r>
              <a:rPr lang="en-US"/>
              <a:t> of the GPT model, introduced by </a:t>
            </a:r>
            <a:r>
              <a:rPr lang="en-US" err="1"/>
              <a:t>OpenAI</a:t>
            </a:r>
            <a:r>
              <a:rPr lang="en-US"/>
              <a:t> in May 2020, to produce human-like text. </a:t>
            </a:r>
          </a:p>
          <a:p>
            <a:pPr marL="342900" indent="-342900">
              <a:buFont typeface="Arial" panose="020B0604020202020204" pitchFamily="34" charset="0"/>
              <a:buChar char="•"/>
            </a:pPr>
            <a:r>
              <a:rPr lang="en-US"/>
              <a:t>There are 175 billion parameters to be learned by the algorithm, but the quality of the generated text is so high that it is hardly possible to distinguish it from a human-written text.</a:t>
            </a:r>
            <a:endParaRPr lang="en-DE"/>
          </a:p>
        </p:txBody>
      </p:sp>
    </p:spTree>
    <p:extLst>
      <p:ext uri="{BB962C8B-B14F-4D97-AF65-F5344CB8AC3E}">
        <p14:creationId xmlns:p14="http://schemas.microsoft.com/office/powerpoint/2010/main" val="1664176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Neural Network Breakthrough Applications</a:t>
            </a:r>
            <a:endParaRPr lang="en-DE"/>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p:txBody>
          <a:bodyPr/>
          <a:lstStyle/>
          <a:p>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8439912" y="1474174"/>
            <a:ext cx="303469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Dall-E-2 is a new AI system from January 2021 that can create realistic images and art from a description in natural language</a:t>
            </a:r>
            <a:endParaRPr lang="en-DE" dirty="0"/>
          </a:p>
        </p:txBody>
      </p:sp>
      <p:pic>
        <p:nvPicPr>
          <p:cNvPr id="3" name="Picture 2">
            <a:extLst>
              <a:ext uri="{FF2B5EF4-FFF2-40B4-BE49-F238E27FC236}">
                <a16:creationId xmlns:a16="http://schemas.microsoft.com/office/drawing/2014/main" id="{B70E7D21-F4C3-6729-C7FD-0A01EF4B71E2}"/>
              </a:ext>
            </a:extLst>
          </p:cNvPr>
          <p:cNvPicPr>
            <a:picLocks noChangeAspect="1"/>
          </p:cNvPicPr>
          <p:nvPr/>
        </p:nvPicPr>
        <p:blipFill>
          <a:blip r:embed="rId2"/>
          <a:stretch>
            <a:fillRect/>
          </a:stretch>
        </p:blipFill>
        <p:spPr>
          <a:xfrm>
            <a:off x="691374" y="1177230"/>
            <a:ext cx="7505699" cy="3842825"/>
          </a:xfrm>
          <a:prstGeom prst="rect">
            <a:avLst/>
          </a:prstGeom>
        </p:spPr>
      </p:pic>
      <p:sp>
        <p:nvSpPr>
          <p:cNvPr id="9" name="TextBox 8">
            <a:extLst>
              <a:ext uri="{FF2B5EF4-FFF2-40B4-BE49-F238E27FC236}">
                <a16:creationId xmlns:a16="http://schemas.microsoft.com/office/drawing/2014/main" id="{656045AB-8C26-4CF5-637E-8202F224BEA0}"/>
              </a:ext>
            </a:extLst>
          </p:cNvPr>
          <p:cNvSpPr txBox="1"/>
          <p:nvPr/>
        </p:nvSpPr>
        <p:spPr>
          <a:xfrm>
            <a:off x="717394" y="5149334"/>
            <a:ext cx="7479679" cy="369332"/>
          </a:xfrm>
          <a:prstGeom prst="rect">
            <a:avLst/>
          </a:prstGeom>
          <a:noFill/>
        </p:spPr>
        <p:txBody>
          <a:bodyPr wrap="square">
            <a:spAutoFit/>
          </a:bodyPr>
          <a:lstStyle/>
          <a:p>
            <a:pPr algn="ctr"/>
            <a:r>
              <a:rPr lang="it-IT" dirty="0">
                <a:hlinkClick r:id="rId3"/>
              </a:rPr>
              <a:t>DALL·E 2 (openai.com)</a:t>
            </a:r>
            <a:endParaRPr lang="en-DE" dirty="0"/>
          </a:p>
        </p:txBody>
      </p:sp>
    </p:spTree>
    <p:extLst>
      <p:ext uri="{BB962C8B-B14F-4D97-AF65-F5344CB8AC3E}">
        <p14:creationId xmlns:p14="http://schemas.microsoft.com/office/powerpoint/2010/main" val="13365312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Introduction</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Basics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endParaRPr lang="en-DE" dirty="0"/>
          </a:p>
        </p:txBody>
      </p:sp>
    </p:spTree>
    <p:extLst>
      <p:ext uri="{BB962C8B-B14F-4D97-AF65-F5344CB8AC3E}">
        <p14:creationId xmlns:p14="http://schemas.microsoft.com/office/powerpoint/2010/main" val="19287358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E350E5-290C-203B-91F2-9A97A8E880DD}"/>
              </a:ext>
            </a:extLst>
          </p:cNvPr>
          <p:cNvSpPr txBox="1"/>
          <p:nvPr/>
        </p:nvSpPr>
        <p:spPr>
          <a:xfrm>
            <a:off x="6991420" y="1136073"/>
            <a:ext cx="4229410" cy="2954655"/>
          </a:xfrm>
          <a:prstGeom prst="rect">
            <a:avLst/>
          </a:prstGeom>
          <a:noFill/>
        </p:spPr>
        <p:txBody>
          <a:bodyPr wrap="square">
            <a:spAutoFit/>
          </a:bodyPr>
          <a:lstStyle/>
          <a:p>
            <a:pPr marL="342900" indent="-342900">
              <a:buFont typeface="Arial" panose="020B0604020202020204" pitchFamily="34" charset="0"/>
              <a:buChar char="•"/>
            </a:pPr>
            <a:r>
              <a:rPr lang="en-GB" sz="1600" dirty="0"/>
              <a:t>A suitable choice of the activation function </a:t>
            </a:r>
            <a:r>
              <a:rPr lang="el-GR" sz="1600" dirty="0"/>
              <a:t>τ</a:t>
            </a:r>
            <a:r>
              <a:rPr lang="en-GB" sz="1600" dirty="0"/>
              <a:t> leads to known functions f(x).</a:t>
            </a:r>
          </a:p>
          <a:p>
            <a:pPr marL="1028700" lvl="1" indent="-342900">
              <a:buFont typeface="Arial" panose="020B0604020202020204" pitchFamily="34" charset="0"/>
              <a:buChar char="•"/>
            </a:pPr>
            <a:r>
              <a:rPr lang="en-GB" sz="1600" dirty="0"/>
              <a:t>The identity function gives us the simple linear regression:</a:t>
            </a:r>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r>
              <a:rPr lang="en-GB" sz="1600" dirty="0"/>
              <a:t>The logistic function (sigmoid function) gives us the logistic regression: </a:t>
            </a: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Wingdings" panose="05000000000000000000" pitchFamily="2" charset="2"/>
              <a:buChar char="§"/>
            </a:pPr>
            <a:endParaRPr lang="en-GB" sz="14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a:t>
            </a:r>
            <a:endParaRPr lang="en-DE"/>
          </a:p>
        </p:txBody>
      </p:sp>
      <p:sp>
        <p:nvSpPr>
          <p:cNvPr id="17" name="Content Placeholder 1">
            <a:extLst>
              <a:ext uri="{FF2B5EF4-FFF2-40B4-BE49-F238E27FC236}">
                <a16:creationId xmlns:a16="http://schemas.microsoft.com/office/drawing/2014/main" id="{8355E63C-02C9-4F12-8419-8813D69809D5}"/>
              </a:ext>
            </a:extLst>
          </p:cNvPr>
          <p:cNvSpPr txBox="1">
            <a:spLocks/>
          </p:cNvSpPr>
          <p:nvPr/>
        </p:nvSpPr>
        <p:spPr>
          <a:xfrm>
            <a:off x="691375" y="1136073"/>
            <a:ext cx="5378604" cy="6361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The basic computational unit for neural networks is the perceptron. It is a weighted sum of input values plus bias term, transformed by a non-linear activation function, resulting in an output value (</a:t>
            </a:r>
            <a:r>
              <a:rPr lang="en-GB" sz="1600" dirty="0">
                <a:sym typeface="Wingdings" panose="05000000000000000000" pitchFamily="2" charset="2"/>
              </a:rPr>
              <a:t> </a:t>
            </a:r>
            <a:r>
              <a:rPr lang="en-GB" sz="1600" dirty="0"/>
              <a:t>single neuron).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pic>
        <p:nvPicPr>
          <p:cNvPr id="23" name="Picture 22">
            <a:extLst>
              <a:ext uri="{FF2B5EF4-FFF2-40B4-BE49-F238E27FC236}">
                <a16:creationId xmlns:a16="http://schemas.microsoft.com/office/drawing/2014/main" id="{51F6D6B2-00A3-495C-8271-1615C01BBDC0}"/>
              </a:ext>
            </a:extLst>
          </p:cNvPr>
          <p:cNvPicPr>
            <a:picLocks noChangeAspect="1"/>
          </p:cNvPicPr>
          <p:nvPr/>
        </p:nvPicPr>
        <p:blipFill>
          <a:blip r:embed="rId3"/>
          <a:stretch>
            <a:fillRect/>
          </a:stretch>
        </p:blipFill>
        <p:spPr>
          <a:xfrm>
            <a:off x="681839" y="2237351"/>
            <a:ext cx="5894801" cy="3863675"/>
          </a:xfrm>
          <a:prstGeom prst="rect">
            <a:avLst/>
          </a:prstGeom>
        </p:spPr>
      </p:pic>
      <p:pic>
        <p:nvPicPr>
          <p:cNvPr id="25" name="Picture 24">
            <a:extLst>
              <a:ext uri="{FF2B5EF4-FFF2-40B4-BE49-F238E27FC236}">
                <a16:creationId xmlns:a16="http://schemas.microsoft.com/office/drawing/2014/main" id="{81C1A609-F434-43C3-8CC5-6E4F99D85213}"/>
              </a:ext>
            </a:extLst>
          </p:cNvPr>
          <p:cNvPicPr>
            <a:picLocks noChangeAspect="1"/>
          </p:cNvPicPr>
          <p:nvPr/>
        </p:nvPicPr>
        <p:blipFill>
          <a:blip r:embed="rId4"/>
          <a:stretch>
            <a:fillRect/>
          </a:stretch>
        </p:blipFill>
        <p:spPr>
          <a:xfrm>
            <a:off x="8133893" y="2237351"/>
            <a:ext cx="1316279" cy="287266"/>
          </a:xfrm>
          <a:prstGeom prst="rect">
            <a:avLst/>
          </a:prstGeom>
        </p:spPr>
      </p:pic>
      <p:pic>
        <p:nvPicPr>
          <p:cNvPr id="27" name="Picture 26">
            <a:extLst>
              <a:ext uri="{FF2B5EF4-FFF2-40B4-BE49-F238E27FC236}">
                <a16:creationId xmlns:a16="http://schemas.microsoft.com/office/drawing/2014/main" id="{3EA59F11-F411-428D-B88C-745E9EE0ADE7}"/>
              </a:ext>
            </a:extLst>
          </p:cNvPr>
          <p:cNvPicPr>
            <a:picLocks noChangeAspect="1"/>
          </p:cNvPicPr>
          <p:nvPr/>
        </p:nvPicPr>
        <p:blipFill>
          <a:blip r:embed="rId5"/>
          <a:stretch>
            <a:fillRect/>
          </a:stretch>
        </p:blipFill>
        <p:spPr>
          <a:xfrm>
            <a:off x="8133893" y="3429000"/>
            <a:ext cx="2106549" cy="444383"/>
          </a:xfrm>
          <a:prstGeom prst="rect">
            <a:avLst/>
          </a:prstGeom>
        </p:spPr>
      </p:pic>
    </p:spTree>
    <p:extLst>
      <p:ext uri="{BB962C8B-B14F-4D97-AF65-F5344CB8AC3E}">
        <p14:creationId xmlns:p14="http://schemas.microsoft.com/office/powerpoint/2010/main" val="24319929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E350E5-290C-203B-91F2-9A97A8E880DD}"/>
              </a:ext>
            </a:extLst>
          </p:cNvPr>
          <p:cNvSpPr txBox="1"/>
          <p:nvPr/>
        </p:nvSpPr>
        <p:spPr>
          <a:xfrm>
            <a:off x="6991420" y="1136073"/>
            <a:ext cx="4229410" cy="2954655"/>
          </a:xfrm>
          <a:prstGeom prst="rect">
            <a:avLst/>
          </a:prstGeom>
          <a:noFill/>
        </p:spPr>
        <p:txBody>
          <a:bodyPr wrap="square">
            <a:spAutoFit/>
          </a:bodyPr>
          <a:lstStyle/>
          <a:p>
            <a:pPr marL="342900" indent="-342900">
              <a:buFont typeface="Arial" panose="020B0604020202020204" pitchFamily="34" charset="0"/>
              <a:buChar char="•"/>
            </a:pPr>
            <a:r>
              <a:rPr lang="en-GB" sz="1600" dirty="0"/>
              <a:t>A suitable choice of the activation function </a:t>
            </a:r>
            <a:r>
              <a:rPr lang="el-GR" sz="1600" dirty="0"/>
              <a:t>τ</a:t>
            </a:r>
            <a:r>
              <a:rPr lang="en-GB" sz="1600" dirty="0"/>
              <a:t> leads to known functions f(x).</a:t>
            </a:r>
          </a:p>
          <a:p>
            <a:pPr marL="1028700" lvl="1" indent="-342900">
              <a:buFont typeface="Arial" panose="020B0604020202020204" pitchFamily="34" charset="0"/>
              <a:buChar char="•"/>
            </a:pPr>
            <a:r>
              <a:rPr lang="en-GB" sz="1600" dirty="0"/>
              <a:t>The identity function gives us the simple linear regression:</a:t>
            </a:r>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r>
              <a:rPr lang="en-GB" sz="1600" dirty="0"/>
              <a:t>The logistic function (sigmoid function) gives us the logistic regression: </a:t>
            </a: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Wingdings" panose="05000000000000000000" pitchFamily="2" charset="2"/>
              <a:buChar char="§"/>
            </a:pPr>
            <a:endParaRPr lang="en-GB" sz="14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a:t>
            </a:r>
            <a:endParaRPr lang="en-DE"/>
          </a:p>
        </p:txBody>
      </p:sp>
      <p:sp>
        <p:nvSpPr>
          <p:cNvPr id="17" name="Content Placeholder 1">
            <a:extLst>
              <a:ext uri="{FF2B5EF4-FFF2-40B4-BE49-F238E27FC236}">
                <a16:creationId xmlns:a16="http://schemas.microsoft.com/office/drawing/2014/main" id="{8355E63C-02C9-4F12-8419-8813D69809D5}"/>
              </a:ext>
            </a:extLst>
          </p:cNvPr>
          <p:cNvSpPr txBox="1">
            <a:spLocks/>
          </p:cNvSpPr>
          <p:nvPr/>
        </p:nvSpPr>
        <p:spPr>
          <a:xfrm>
            <a:off x="691375" y="1136073"/>
            <a:ext cx="5378604" cy="6361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The basic computational unit for neural networks is the perceptron. It is a weighted sum of input values plus bias term, transformed by a non-linear activation function, resulting in an output value (</a:t>
            </a:r>
            <a:r>
              <a:rPr lang="en-GB" sz="1600" dirty="0">
                <a:sym typeface="Wingdings" panose="05000000000000000000" pitchFamily="2" charset="2"/>
              </a:rPr>
              <a:t> </a:t>
            </a:r>
            <a:r>
              <a:rPr lang="en-GB" sz="1600" dirty="0"/>
              <a:t>single neuron).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pic>
        <p:nvPicPr>
          <p:cNvPr id="23" name="Picture 22">
            <a:extLst>
              <a:ext uri="{FF2B5EF4-FFF2-40B4-BE49-F238E27FC236}">
                <a16:creationId xmlns:a16="http://schemas.microsoft.com/office/drawing/2014/main" id="{51F6D6B2-00A3-495C-8271-1615C01BBDC0}"/>
              </a:ext>
            </a:extLst>
          </p:cNvPr>
          <p:cNvPicPr>
            <a:picLocks noChangeAspect="1"/>
          </p:cNvPicPr>
          <p:nvPr/>
        </p:nvPicPr>
        <p:blipFill>
          <a:blip r:embed="rId2"/>
          <a:stretch>
            <a:fillRect/>
          </a:stretch>
        </p:blipFill>
        <p:spPr>
          <a:xfrm>
            <a:off x="681839" y="2237351"/>
            <a:ext cx="5894801" cy="3863675"/>
          </a:xfrm>
          <a:prstGeom prst="rect">
            <a:avLst/>
          </a:prstGeom>
        </p:spPr>
      </p:pic>
      <p:pic>
        <p:nvPicPr>
          <p:cNvPr id="25" name="Picture 24">
            <a:extLst>
              <a:ext uri="{FF2B5EF4-FFF2-40B4-BE49-F238E27FC236}">
                <a16:creationId xmlns:a16="http://schemas.microsoft.com/office/drawing/2014/main" id="{81C1A609-F434-43C3-8CC5-6E4F99D85213}"/>
              </a:ext>
            </a:extLst>
          </p:cNvPr>
          <p:cNvPicPr>
            <a:picLocks noChangeAspect="1"/>
          </p:cNvPicPr>
          <p:nvPr/>
        </p:nvPicPr>
        <p:blipFill>
          <a:blip r:embed="rId3"/>
          <a:stretch>
            <a:fillRect/>
          </a:stretch>
        </p:blipFill>
        <p:spPr>
          <a:xfrm>
            <a:off x="8133893" y="2237351"/>
            <a:ext cx="1316279" cy="287266"/>
          </a:xfrm>
          <a:prstGeom prst="rect">
            <a:avLst/>
          </a:prstGeom>
        </p:spPr>
      </p:pic>
      <p:pic>
        <p:nvPicPr>
          <p:cNvPr id="27" name="Picture 26">
            <a:extLst>
              <a:ext uri="{FF2B5EF4-FFF2-40B4-BE49-F238E27FC236}">
                <a16:creationId xmlns:a16="http://schemas.microsoft.com/office/drawing/2014/main" id="{3EA59F11-F411-428D-B88C-745E9EE0ADE7}"/>
              </a:ext>
            </a:extLst>
          </p:cNvPr>
          <p:cNvPicPr>
            <a:picLocks noChangeAspect="1"/>
          </p:cNvPicPr>
          <p:nvPr/>
        </p:nvPicPr>
        <p:blipFill>
          <a:blip r:embed="rId4"/>
          <a:stretch>
            <a:fillRect/>
          </a:stretch>
        </p:blipFill>
        <p:spPr>
          <a:xfrm>
            <a:off x="8133893" y="3429000"/>
            <a:ext cx="2106549" cy="444383"/>
          </a:xfrm>
          <a:prstGeom prst="rect">
            <a:avLst/>
          </a:prstGeom>
        </p:spPr>
      </p:pic>
    </p:spTree>
    <p:extLst>
      <p:ext uri="{BB962C8B-B14F-4D97-AF65-F5344CB8AC3E}">
        <p14:creationId xmlns:p14="http://schemas.microsoft.com/office/powerpoint/2010/main" val="1368750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a:t>
            </a:r>
            <a:endParaRPr lang="en-DE"/>
          </a:p>
        </p:txBody>
      </p:sp>
      <p:sp>
        <p:nvSpPr>
          <p:cNvPr id="17" name="Content Placeholder 1">
            <a:extLst>
              <a:ext uri="{FF2B5EF4-FFF2-40B4-BE49-F238E27FC236}">
                <a16:creationId xmlns:a16="http://schemas.microsoft.com/office/drawing/2014/main" id="{8355E63C-02C9-4F12-8419-8813D69809D5}"/>
              </a:ext>
            </a:extLst>
          </p:cNvPr>
          <p:cNvSpPr txBox="1">
            <a:spLocks/>
          </p:cNvSpPr>
          <p:nvPr/>
        </p:nvSpPr>
        <p:spPr>
          <a:xfrm>
            <a:off x="691375" y="1136073"/>
            <a:ext cx="537860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GB" sz="1200"/>
              <a:t>The basic computational unit for neural networks is the perceptron. It is a weighted sum of input values plus bias term, transformed by a non-linear activation function, resulting in an output value (</a:t>
            </a:r>
            <a:r>
              <a:rPr lang="en-GB" sz="1200">
                <a:sym typeface="Wingdings" panose="05000000000000000000" pitchFamily="2" charset="2"/>
              </a:rPr>
              <a:t> </a:t>
            </a:r>
            <a:r>
              <a:rPr lang="en-GB" sz="1200"/>
              <a:t>single neuron).</a:t>
            </a:r>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endParaRPr lang="en-GB" sz="1400"/>
          </a:p>
          <a:p>
            <a:pPr marL="342900" indent="-342900">
              <a:buFont typeface="Wingdings" panose="05000000000000000000" pitchFamily="2" charset="2"/>
              <a:buChar char="§"/>
            </a:pPr>
            <a:r>
              <a:rPr lang="en-GB" sz="1200"/>
              <a:t>A suitable choice of the activation function </a:t>
            </a:r>
            <a:r>
              <a:rPr lang="el-GR" sz="1200"/>
              <a:t>τ</a:t>
            </a:r>
            <a:r>
              <a:rPr lang="en-GB" sz="1200"/>
              <a:t> leads to known functions f(x).</a:t>
            </a:r>
          </a:p>
          <a:p>
            <a:pPr marL="1028700" lvl="1" indent="-342900">
              <a:buFont typeface="Wingdings" panose="05000000000000000000" pitchFamily="2" charset="2"/>
              <a:buChar char="§"/>
            </a:pPr>
            <a:r>
              <a:rPr lang="en-GB" sz="1000"/>
              <a:t>The identity function gives us the simple linear regression:</a:t>
            </a:r>
          </a:p>
          <a:p>
            <a:pPr marL="1028700" lvl="1" indent="-342900">
              <a:buFont typeface="Wingdings" panose="05000000000000000000" pitchFamily="2" charset="2"/>
              <a:buChar char="§"/>
            </a:pPr>
            <a:endParaRPr lang="en-GB" sz="1000"/>
          </a:p>
          <a:p>
            <a:pPr marL="1028700" lvl="1" indent="-342900">
              <a:buFont typeface="Wingdings" panose="05000000000000000000" pitchFamily="2" charset="2"/>
              <a:buChar char="§"/>
            </a:pPr>
            <a:endParaRPr lang="en-GB" sz="1000"/>
          </a:p>
          <a:p>
            <a:pPr marL="1028700" lvl="1" indent="-342900">
              <a:buFont typeface="Wingdings" panose="05000000000000000000" pitchFamily="2" charset="2"/>
              <a:buChar char="§"/>
            </a:pPr>
            <a:r>
              <a:rPr lang="en-GB" sz="1000"/>
              <a:t>The logistic function (sigmoid function) gives us the logistic regression: </a:t>
            </a:r>
            <a:endParaRPr lang="en-GB" sz="12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pic>
        <p:nvPicPr>
          <p:cNvPr id="23" name="Picture 22">
            <a:extLst>
              <a:ext uri="{FF2B5EF4-FFF2-40B4-BE49-F238E27FC236}">
                <a16:creationId xmlns:a16="http://schemas.microsoft.com/office/drawing/2014/main" id="{51F6D6B2-00A3-495C-8271-1615C01BBDC0}"/>
              </a:ext>
            </a:extLst>
          </p:cNvPr>
          <p:cNvPicPr>
            <a:picLocks noChangeAspect="1"/>
          </p:cNvPicPr>
          <p:nvPr/>
        </p:nvPicPr>
        <p:blipFill>
          <a:blip r:embed="rId2"/>
          <a:stretch>
            <a:fillRect/>
          </a:stretch>
        </p:blipFill>
        <p:spPr>
          <a:xfrm>
            <a:off x="1060461" y="1741056"/>
            <a:ext cx="4415350" cy="2893987"/>
          </a:xfrm>
          <a:prstGeom prst="rect">
            <a:avLst/>
          </a:prstGeom>
        </p:spPr>
      </p:pic>
      <p:pic>
        <p:nvPicPr>
          <p:cNvPr id="25" name="Picture 24">
            <a:extLst>
              <a:ext uri="{FF2B5EF4-FFF2-40B4-BE49-F238E27FC236}">
                <a16:creationId xmlns:a16="http://schemas.microsoft.com/office/drawing/2014/main" id="{81C1A609-F434-43C3-8CC5-6E4F99D85213}"/>
              </a:ext>
            </a:extLst>
          </p:cNvPr>
          <p:cNvPicPr>
            <a:picLocks noChangeAspect="1"/>
          </p:cNvPicPr>
          <p:nvPr/>
        </p:nvPicPr>
        <p:blipFill>
          <a:blip r:embed="rId3"/>
          <a:stretch>
            <a:fillRect/>
          </a:stretch>
        </p:blipFill>
        <p:spPr>
          <a:xfrm>
            <a:off x="1799081" y="5091459"/>
            <a:ext cx="1316279" cy="287266"/>
          </a:xfrm>
          <a:prstGeom prst="rect">
            <a:avLst/>
          </a:prstGeom>
        </p:spPr>
      </p:pic>
      <p:pic>
        <p:nvPicPr>
          <p:cNvPr id="27" name="Picture 26">
            <a:extLst>
              <a:ext uri="{FF2B5EF4-FFF2-40B4-BE49-F238E27FC236}">
                <a16:creationId xmlns:a16="http://schemas.microsoft.com/office/drawing/2014/main" id="{3EA59F11-F411-428D-B88C-745E9EE0ADE7}"/>
              </a:ext>
            </a:extLst>
          </p:cNvPr>
          <p:cNvPicPr>
            <a:picLocks noChangeAspect="1"/>
          </p:cNvPicPr>
          <p:nvPr/>
        </p:nvPicPr>
        <p:blipFill>
          <a:blip r:embed="rId4"/>
          <a:stretch>
            <a:fillRect/>
          </a:stretch>
        </p:blipFill>
        <p:spPr>
          <a:xfrm>
            <a:off x="1799081" y="5672127"/>
            <a:ext cx="2106549" cy="444383"/>
          </a:xfrm>
          <a:prstGeom prst="rect">
            <a:avLst/>
          </a:prstGeom>
        </p:spPr>
      </p:pic>
      <p:sp>
        <p:nvSpPr>
          <p:cNvPr id="11" name="Content Placeholder 1">
            <a:extLst>
              <a:ext uri="{FF2B5EF4-FFF2-40B4-BE49-F238E27FC236}">
                <a16:creationId xmlns:a16="http://schemas.microsoft.com/office/drawing/2014/main" id="{8A778E85-B7EE-438E-A64A-3CB3DB0C4377}"/>
              </a:ext>
            </a:extLst>
          </p:cNvPr>
          <p:cNvSpPr>
            <a:spLocks noGrp="1"/>
          </p:cNvSpPr>
          <p:nvPr>
            <p:ph idx="1"/>
          </p:nvPr>
        </p:nvSpPr>
        <p:spPr>
          <a:xfrm>
            <a:off x="6096000" y="1136073"/>
            <a:ext cx="5404626" cy="4351338"/>
          </a:xfrm>
        </p:spPr>
        <p:txBody>
          <a:bodyPr/>
          <a:lstStyle/>
          <a:p>
            <a:pPr marL="342900" indent="-342900">
              <a:buFont typeface="Wingdings" panose="05000000000000000000" pitchFamily="2" charset="2"/>
              <a:buChar char="§"/>
            </a:pPr>
            <a:r>
              <a:rPr lang="en-GB" sz="1200"/>
              <a:t>A neural network is “just” a mathematical function f(x) that maps inputs to outputs (no magic involved). But the function f(x) can be complex. It is defined through the neural network architecture.</a:t>
            </a:r>
            <a:endParaRPr lang="en-US" sz="1200"/>
          </a:p>
          <a:p>
            <a:pPr marL="342900" indent="-342900">
              <a:buFont typeface="Wingdings" panose="05000000000000000000" pitchFamily="2" charset="2"/>
              <a:buChar char="§"/>
            </a:pPr>
            <a:r>
              <a:rPr lang="en-US" sz="1200"/>
              <a:t>Fully-connected neural networks are also known as plain/vanilla neural networks or multilayer </a:t>
            </a:r>
            <a:r>
              <a:rPr lang="en-US" sz="1200" err="1"/>
              <a:t>perceptrons</a:t>
            </a:r>
            <a:r>
              <a:rPr lang="en-US" sz="1200"/>
              <a:t> and describe the simplest neural network architecture where all neurons from one layer are connected to the neurons of the next layer.</a:t>
            </a:r>
            <a:r>
              <a:rPr lang="pl-PL" sz="1200"/>
              <a:t> </a:t>
            </a:r>
            <a:endParaRPr lang="en-GB" sz="1200"/>
          </a:p>
          <a:p>
            <a:pPr marL="342900" indent="-342900">
              <a:buFont typeface="Wingdings" panose="05000000000000000000" pitchFamily="2" charset="2"/>
              <a:buChar char="§"/>
            </a:pPr>
            <a:r>
              <a:rPr lang="en-GB" sz="1200"/>
              <a:t>Fully-connected neural networks can approximate any continuous function, including simple “traditional” machine learning models such as linear and logistic regression (for the two latter a single perceptron/neuron suffices) .</a:t>
            </a: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pic>
        <p:nvPicPr>
          <p:cNvPr id="12" name="Picture 11">
            <a:extLst>
              <a:ext uri="{FF2B5EF4-FFF2-40B4-BE49-F238E27FC236}">
                <a16:creationId xmlns:a16="http://schemas.microsoft.com/office/drawing/2014/main" id="{0D895F78-731F-4891-BB08-70DDE199A2E7}"/>
              </a:ext>
            </a:extLst>
          </p:cNvPr>
          <p:cNvPicPr>
            <a:picLocks noChangeAspect="1"/>
          </p:cNvPicPr>
          <p:nvPr/>
        </p:nvPicPr>
        <p:blipFill>
          <a:blip r:embed="rId5"/>
          <a:stretch>
            <a:fillRect/>
          </a:stretch>
        </p:blipFill>
        <p:spPr>
          <a:xfrm>
            <a:off x="6096000" y="3311742"/>
            <a:ext cx="5433010" cy="2725074"/>
          </a:xfrm>
          <a:prstGeom prst="rect">
            <a:avLst/>
          </a:prstGeom>
        </p:spPr>
      </p:pic>
    </p:spTree>
    <p:extLst>
      <p:ext uri="{BB962C8B-B14F-4D97-AF65-F5344CB8AC3E}">
        <p14:creationId xmlns:p14="http://schemas.microsoft.com/office/powerpoint/2010/main" val="19392099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Fully-Connected Neural Networks: Forward Pass</a:t>
            </a:r>
            <a:endParaRPr lang="en-DE"/>
          </a:p>
        </p:txBody>
      </p:sp>
      <p:pic>
        <p:nvPicPr>
          <p:cNvPr id="6" name="Picture 5">
            <a:extLst>
              <a:ext uri="{FF2B5EF4-FFF2-40B4-BE49-F238E27FC236}">
                <a16:creationId xmlns:a16="http://schemas.microsoft.com/office/drawing/2014/main" id="{B2E0AE7A-B502-4173-A475-27CE36652DE7}"/>
              </a:ext>
            </a:extLst>
          </p:cNvPr>
          <p:cNvPicPr>
            <a:picLocks noChangeAspect="1"/>
          </p:cNvPicPr>
          <p:nvPr/>
        </p:nvPicPr>
        <p:blipFill>
          <a:blip r:embed="rId2"/>
          <a:stretch>
            <a:fillRect/>
          </a:stretch>
        </p:blipFill>
        <p:spPr>
          <a:xfrm>
            <a:off x="695149" y="1986427"/>
            <a:ext cx="2369820" cy="1955256"/>
          </a:xfrm>
          <a:prstGeom prst="rect">
            <a:avLst/>
          </a:prstGeom>
        </p:spPr>
      </p:pic>
      <p:sp>
        <p:nvSpPr>
          <p:cNvPr id="13" name="Content Placeholder 1">
            <a:extLst>
              <a:ext uri="{FF2B5EF4-FFF2-40B4-BE49-F238E27FC236}">
                <a16:creationId xmlns:a16="http://schemas.microsoft.com/office/drawing/2014/main" id="{F35BC82E-9AA3-4938-A17D-34EB3EFBCC76}"/>
              </a:ext>
            </a:extLst>
          </p:cNvPr>
          <p:cNvSpPr txBox="1">
            <a:spLocks/>
          </p:cNvSpPr>
          <p:nvPr/>
        </p:nvSpPr>
        <p:spPr>
          <a:xfrm>
            <a:off x="691375" y="1136073"/>
            <a:ext cx="23698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200"/>
              <a:t>Each neuron in the hidden layer performs an affine transformation on the inputs:</a:t>
            </a:r>
            <a:endParaRPr lang="en-GB" sz="1400"/>
          </a:p>
        </p:txBody>
      </p:sp>
      <p:sp>
        <p:nvSpPr>
          <p:cNvPr id="14" name="Content Placeholder 1">
            <a:extLst>
              <a:ext uri="{FF2B5EF4-FFF2-40B4-BE49-F238E27FC236}">
                <a16:creationId xmlns:a16="http://schemas.microsoft.com/office/drawing/2014/main" id="{A82FDEC1-58AB-4FF7-90A7-7BD8FFC2A6EF}"/>
              </a:ext>
            </a:extLst>
          </p:cNvPr>
          <p:cNvSpPr>
            <a:spLocks noGrp="1"/>
          </p:cNvSpPr>
          <p:nvPr>
            <p:ph idx="1"/>
          </p:nvPr>
        </p:nvSpPr>
        <p:spPr>
          <a:xfrm>
            <a:off x="3423931" y="1136073"/>
            <a:ext cx="2369821" cy="4351338"/>
          </a:xfrm>
        </p:spPr>
        <p:txBody>
          <a:bodyPr/>
          <a:lstStyle/>
          <a:p>
            <a:pPr marL="342900" indent="-342900">
              <a:buFont typeface="Wingdings" panose="05000000000000000000" pitchFamily="2" charset="2"/>
              <a:buChar char="§"/>
            </a:pPr>
            <a:r>
              <a:rPr lang="en-US" sz="1200"/>
              <a:t>Each hidden neuron performs a non-linear activation transformation on the weighted sum:</a:t>
            </a: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pic>
        <p:nvPicPr>
          <p:cNvPr id="8" name="Picture 7">
            <a:extLst>
              <a:ext uri="{FF2B5EF4-FFF2-40B4-BE49-F238E27FC236}">
                <a16:creationId xmlns:a16="http://schemas.microsoft.com/office/drawing/2014/main" id="{8C7F49C9-EAFF-49E8-800C-B5FA3949642B}"/>
              </a:ext>
            </a:extLst>
          </p:cNvPr>
          <p:cNvPicPr>
            <a:picLocks noChangeAspect="1"/>
          </p:cNvPicPr>
          <p:nvPr/>
        </p:nvPicPr>
        <p:blipFill>
          <a:blip r:embed="rId3"/>
          <a:stretch>
            <a:fillRect/>
          </a:stretch>
        </p:blipFill>
        <p:spPr>
          <a:xfrm>
            <a:off x="3427706" y="1986427"/>
            <a:ext cx="2369821" cy="1933192"/>
          </a:xfrm>
          <a:prstGeom prst="rect">
            <a:avLst/>
          </a:prstGeom>
        </p:spPr>
      </p:pic>
      <p:pic>
        <p:nvPicPr>
          <p:cNvPr id="10" name="Picture 9">
            <a:extLst>
              <a:ext uri="{FF2B5EF4-FFF2-40B4-BE49-F238E27FC236}">
                <a16:creationId xmlns:a16="http://schemas.microsoft.com/office/drawing/2014/main" id="{D182E465-4FEC-47F0-BB0E-C2CCCBEBB238}"/>
              </a:ext>
            </a:extLst>
          </p:cNvPr>
          <p:cNvPicPr>
            <a:picLocks noChangeAspect="1"/>
          </p:cNvPicPr>
          <p:nvPr/>
        </p:nvPicPr>
        <p:blipFill>
          <a:blip r:embed="rId4"/>
          <a:stretch>
            <a:fillRect/>
          </a:stretch>
        </p:blipFill>
        <p:spPr>
          <a:xfrm>
            <a:off x="6160264" y="1986427"/>
            <a:ext cx="2457371" cy="1955256"/>
          </a:xfrm>
          <a:prstGeom prst="rect">
            <a:avLst/>
          </a:prstGeom>
        </p:spPr>
      </p:pic>
      <p:sp>
        <p:nvSpPr>
          <p:cNvPr id="19" name="Content Placeholder 1">
            <a:extLst>
              <a:ext uri="{FF2B5EF4-FFF2-40B4-BE49-F238E27FC236}">
                <a16:creationId xmlns:a16="http://schemas.microsoft.com/office/drawing/2014/main" id="{F9992AF4-A502-45D6-8238-A636C8787546}"/>
              </a:ext>
            </a:extLst>
          </p:cNvPr>
          <p:cNvSpPr txBox="1">
            <a:spLocks/>
          </p:cNvSpPr>
          <p:nvPr/>
        </p:nvSpPr>
        <p:spPr>
          <a:xfrm>
            <a:off x="6152714" y="1136073"/>
            <a:ext cx="24649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200"/>
              <a:t>The output neuron performs an affine transformation on its inputs:</a:t>
            </a: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pic>
        <p:nvPicPr>
          <p:cNvPr id="16" name="Picture 15">
            <a:extLst>
              <a:ext uri="{FF2B5EF4-FFF2-40B4-BE49-F238E27FC236}">
                <a16:creationId xmlns:a16="http://schemas.microsoft.com/office/drawing/2014/main" id="{9B48D719-2E36-4418-BC44-2419968BA02C}"/>
              </a:ext>
            </a:extLst>
          </p:cNvPr>
          <p:cNvPicPr>
            <a:picLocks noChangeAspect="1"/>
          </p:cNvPicPr>
          <p:nvPr/>
        </p:nvPicPr>
        <p:blipFill>
          <a:blip r:embed="rId5"/>
          <a:stretch>
            <a:fillRect/>
          </a:stretch>
        </p:blipFill>
        <p:spPr>
          <a:xfrm>
            <a:off x="8980371" y="1986427"/>
            <a:ext cx="2384068" cy="1955256"/>
          </a:xfrm>
          <a:prstGeom prst="rect">
            <a:avLst/>
          </a:prstGeom>
        </p:spPr>
      </p:pic>
      <p:sp>
        <p:nvSpPr>
          <p:cNvPr id="22" name="Content Placeholder 1">
            <a:extLst>
              <a:ext uri="{FF2B5EF4-FFF2-40B4-BE49-F238E27FC236}">
                <a16:creationId xmlns:a16="http://schemas.microsoft.com/office/drawing/2014/main" id="{35739F92-B4E1-404C-B2B7-570F557D1E14}"/>
              </a:ext>
            </a:extLst>
          </p:cNvPr>
          <p:cNvSpPr txBox="1">
            <a:spLocks/>
          </p:cNvSpPr>
          <p:nvPr/>
        </p:nvSpPr>
        <p:spPr>
          <a:xfrm>
            <a:off x="8899518" y="1136073"/>
            <a:ext cx="2575085"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200"/>
              <a:t>The output neuron performs a non-linear activation transformation on the weighted sum:</a:t>
            </a: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spTree>
    <p:extLst>
      <p:ext uri="{BB962C8B-B14F-4D97-AF65-F5344CB8AC3E}">
        <p14:creationId xmlns:p14="http://schemas.microsoft.com/office/powerpoint/2010/main" val="2495353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Wingdings" panose="05000000000000000000" pitchFamily="2" charset="2"/>
              <a:buChar char="§"/>
            </a:pPr>
            <a:r>
              <a:rPr lang="en-GB" sz="1200"/>
              <a:t>Key question: how to pick the parameters </a:t>
            </a:r>
            <a:r>
              <a:rPr lang="en-US" sz="1200"/>
              <a:t>w so that the mathematical function f(x) that the neural network represents is a useful mapping between inputs and outputs?</a:t>
            </a:r>
          </a:p>
          <a:p>
            <a:pPr marL="342900" indent="-342900">
              <a:buFont typeface="Wingdings" panose="05000000000000000000" pitchFamily="2" charset="2"/>
              <a:buChar char="§"/>
            </a:pPr>
            <a:r>
              <a:rPr lang="en-US" sz="1200"/>
              <a:t>Answer: function optimization based on data</a:t>
            </a:r>
          </a:p>
          <a:p>
            <a:pPr marL="1028700" lvl="1" indent="-342900">
              <a:buFont typeface="Wingdings" panose="05000000000000000000" pitchFamily="2" charset="2"/>
              <a:buChar char="§"/>
            </a:pPr>
            <a:r>
              <a:rPr lang="en-US" sz="1200"/>
              <a:t>Introduce a loss function L (y, f(x)) that compares the network’s predictions f(x) to the ground truth y.</a:t>
            </a:r>
          </a:p>
          <a:p>
            <a:pPr marL="1485900" lvl="2" indent="-342900">
              <a:buFont typeface="Wingdings" panose="05000000000000000000" pitchFamily="2" charset="2"/>
              <a:buChar char="§"/>
            </a:pPr>
            <a:r>
              <a:rPr lang="en-US" sz="1200"/>
              <a:t>For regression, we typically use the L2 loss (rarely L1):</a:t>
            </a:r>
          </a:p>
          <a:p>
            <a:pPr marL="1485900" lvl="2" indent="-342900">
              <a:buFont typeface="Wingdings" panose="05000000000000000000" pitchFamily="2" charset="2"/>
              <a:buChar char="§"/>
            </a:pPr>
            <a:endParaRPr lang="en-US" sz="1200"/>
          </a:p>
          <a:p>
            <a:pPr marL="1485900" lvl="2" indent="-342900">
              <a:buFont typeface="Wingdings" panose="05000000000000000000" pitchFamily="2" charset="2"/>
              <a:buChar char="§"/>
            </a:pPr>
            <a:endParaRPr lang="en-US" sz="1200"/>
          </a:p>
          <a:p>
            <a:pPr marL="1485900" lvl="2" indent="-342900">
              <a:buFont typeface="Wingdings" panose="05000000000000000000" pitchFamily="2" charset="2"/>
              <a:buChar char="§"/>
            </a:pPr>
            <a:r>
              <a:rPr lang="en-US" sz="1200"/>
              <a:t>For binary classification, we typically apply the cross entropy loss (also known as </a:t>
            </a:r>
            <a:r>
              <a:rPr lang="en-US" sz="1200" err="1"/>
              <a:t>bernoulli</a:t>
            </a:r>
            <a:r>
              <a:rPr lang="en-US" sz="1200"/>
              <a:t> loss): </a:t>
            </a:r>
          </a:p>
          <a:p>
            <a:pPr marL="1485900" lvl="2" indent="-342900">
              <a:buFont typeface="Wingdings" panose="05000000000000000000" pitchFamily="2" charset="2"/>
              <a:buChar char="§"/>
            </a:pPr>
            <a:endParaRPr lang="en-US" sz="1200"/>
          </a:p>
          <a:p>
            <a:pPr marL="1485900" lvl="2" indent="-342900">
              <a:buFont typeface="Wingdings" panose="05000000000000000000" pitchFamily="2" charset="2"/>
              <a:buChar char="§"/>
            </a:pPr>
            <a:endParaRPr lang="en-GB" sz="1200"/>
          </a:p>
          <a:p>
            <a:pPr marL="1028700" lvl="1" indent="-342900">
              <a:buFont typeface="Wingdings" panose="05000000000000000000" pitchFamily="2" charset="2"/>
              <a:buChar char="§"/>
            </a:pPr>
            <a:r>
              <a:rPr lang="en-GB" sz="1200"/>
              <a:t>We minimize the sum of this loss function across our data points</a:t>
            </a:r>
            <a:br>
              <a:rPr lang="en-GB" sz="1200"/>
            </a:br>
            <a:r>
              <a:rPr lang="en-GB" sz="1200"/>
              <a:t>-&gt; empirical risk minimization</a:t>
            </a:r>
          </a:p>
          <a:p>
            <a:pPr marL="1028700" lvl="1" indent="-342900">
              <a:buFont typeface="Wingdings" panose="05000000000000000000" pitchFamily="2" charset="2"/>
              <a:buChar char="§"/>
            </a:pPr>
            <a:endParaRPr lang="en-GB" sz="1200"/>
          </a:p>
          <a:p>
            <a:pPr marL="342900" indent="-342900">
              <a:buFont typeface="Wingdings" panose="05000000000000000000" pitchFamily="2" charset="2"/>
              <a:buChar char="§"/>
            </a:pPr>
            <a:endParaRPr lang="en-GB" sz="1200"/>
          </a:p>
          <a:p>
            <a:pPr marL="1028700" lvl="1" indent="-342900">
              <a:buFont typeface="Wingdings" panose="05000000000000000000" pitchFamily="2" charset="2"/>
              <a:buChar char="§"/>
            </a:pPr>
            <a:r>
              <a:rPr lang="en-GB" sz="1200"/>
              <a:t>This minimization is done with iterative algorithms like gradient descent</a:t>
            </a:r>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pic>
        <p:nvPicPr>
          <p:cNvPr id="11" name="Picture 10">
            <a:extLst>
              <a:ext uri="{FF2B5EF4-FFF2-40B4-BE49-F238E27FC236}">
                <a16:creationId xmlns:a16="http://schemas.microsoft.com/office/drawing/2014/main" id="{86207718-9A44-48D3-BBD4-E77B0E3DBD7C}"/>
              </a:ext>
            </a:extLst>
          </p:cNvPr>
          <p:cNvPicPr>
            <a:picLocks noChangeAspect="1"/>
          </p:cNvPicPr>
          <p:nvPr/>
        </p:nvPicPr>
        <p:blipFill>
          <a:blip r:embed="rId2"/>
          <a:stretch>
            <a:fillRect/>
          </a:stretch>
        </p:blipFill>
        <p:spPr>
          <a:xfrm>
            <a:off x="1799572" y="4580527"/>
            <a:ext cx="2596937" cy="1628683"/>
          </a:xfrm>
          <a:prstGeom prst="rect">
            <a:avLst/>
          </a:prstGeom>
        </p:spPr>
      </p:pic>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Neural Network Training</a:t>
            </a:r>
            <a:endParaRPr lang="en-DE"/>
          </a:p>
        </p:txBody>
      </p:sp>
      <p:pic>
        <p:nvPicPr>
          <p:cNvPr id="5" name="Picture 4">
            <a:extLst>
              <a:ext uri="{FF2B5EF4-FFF2-40B4-BE49-F238E27FC236}">
                <a16:creationId xmlns:a16="http://schemas.microsoft.com/office/drawing/2014/main" id="{A25F76F0-3C99-416A-B512-D4EF4C0D6DDA}"/>
              </a:ext>
            </a:extLst>
          </p:cNvPr>
          <p:cNvPicPr>
            <a:picLocks noChangeAspect="1"/>
          </p:cNvPicPr>
          <p:nvPr/>
        </p:nvPicPr>
        <p:blipFill>
          <a:blip r:embed="rId3"/>
          <a:stretch>
            <a:fillRect/>
          </a:stretch>
        </p:blipFill>
        <p:spPr>
          <a:xfrm>
            <a:off x="2273491" y="2340822"/>
            <a:ext cx="1657842" cy="373111"/>
          </a:xfrm>
          <a:prstGeom prst="rect">
            <a:avLst/>
          </a:prstGeom>
        </p:spPr>
      </p:pic>
      <p:pic>
        <p:nvPicPr>
          <p:cNvPr id="7" name="Picture 6">
            <a:extLst>
              <a:ext uri="{FF2B5EF4-FFF2-40B4-BE49-F238E27FC236}">
                <a16:creationId xmlns:a16="http://schemas.microsoft.com/office/drawing/2014/main" id="{7DD72623-6CDD-469C-9DB6-762F7D7F061C}"/>
              </a:ext>
            </a:extLst>
          </p:cNvPr>
          <p:cNvPicPr>
            <a:picLocks noChangeAspect="1"/>
          </p:cNvPicPr>
          <p:nvPr/>
        </p:nvPicPr>
        <p:blipFill>
          <a:blip r:embed="rId4"/>
          <a:stretch>
            <a:fillRect/>
          </a:stretch>
        </p:blipFill>
        <p:spPr>
          <a:xfrm>
            <a:off x="2262499" y="3011501"/>
            <a:ext cx="3337668" cy="322584"/>
          </a:xfrm>
          <a:prstGeom prst="rect">
            <a:avLst/>
          </a:prstGeom>
        </p:spPr>
      </p:pic>
      <p:pic>
        <p:nvPicPr>
          <p:cNvPr id="9" name="Picture 8">
            <a:extLst>
              <a:ext uri="{FF2B5EF4-FFF2-40B4-BE49-F238E27FC236}">
                <a16:creationId xmlns:a16="http://schemas.microsoft.com/office/drawing/2014/main" id="{5898C040-2B2D-449E-BFE4-A5C65FD232F1}"/>
              </a:ext>
            </a:extLst>
          </p:cNvPr>
          <p:cNvPicPr>
            <a:picLocks noChangeAspect="1"/>
          </p:cNvPicPr>
          <p:nvPr/>
        </p:nvPicPr>
        <p:blipFill>
          <a:blip r:embed="rId5"/>
          <a:stretch>
            <a:fillRect/>
          </a:stretch>
        </p:blipFill>
        <p:spPr>
          <a:xfrm>
            <a:off x="1799572" y="3802740"/>
            <a:ext cx="2131761" cy="524058"/>
          </a:xfrm>
          <a:prstGeom prst="rect">
            <a:avLst/>
          </a:prstGeom>
        </p:spPr>
      </p:pic>
      <p:pic>
        <p:nvPicPr>
          <p:cNvPr id="13" name="Picture 12">
            <a:extLst>
              <a:ext uri="{FF2B5EF4-FFF2-40B4-BE49-F238E27FC236}">
                <a16:creationId xmlns:a16="http://schemas.microsoft.com/office/drawing/2014/main" id="{3B0F936D-81DC-4061-9D25-8C1DCA6DA459}"/>
              </a:ext>
            </a:extLst>
          </p:cNvPr>
          <p:cNvPicPr>
            <a:picLocks noChangeAspect="1"/>
          </p:cNvPicPr>
          <p:nvPr/>
        </p:nvPicPr>
        <p:blipFill>
          <a:blip r:embed="rId6"/>
          <a:stretch>
            <a:fillRect/>
          </a:stretch>
        </p:blipFill>
        <p:spPr>
          <a:xfrm>
            <a:off x="1665403" y="5232642"/>
            <a:ext cx="419158" cy="266737"/>
          </a:xfrm>
          <a:prstGeom prst="rect">
            <a:avLst/>
          </a:prstGeom>
        </p:spPr>
      </p:pic>
      <p:pic>
        <p:nvPicPr>
          <p:cNvPr id="19" name="Picture 18">
            <a:extLst>
              <a:ext uri="{FF2B5EF4-FFF2-40B4-BE49-F238E27FC236}">
                <a16:creationId xmlns:a16="http://schemas.microsoft.com/office/drawing/2014/main" id="{86687A73-276D-4518-9421-42A56A0C1F33}"/>
              </a:ext>
            </a:extLst>
          </p:cNvPr>
          <p:cNvPicPr>
            <a:picLocks noChangeAspect="1"/>
          </p:cNvPicPr>
          <p:nvPr/>
        </p:nvPicPr>
        <p:blipFill>
          <a:blip r:embed="rId7"/>
          <a:stretch>
            <a:fillRect/>
          </a:stretch>
        </p:blipFill>
        <p:spPr>
          <a:xfrm>
            <a:off x="2534975" y="5943921"/>
            <a:ext cx="303187" cy="265289"/>
          </a:xfrm>
          <a:prstGeom prst="rect">
            <a:avLst/>
          </a:prstGeom>
        </p:spPr>
      </p:pic>
      <p:pic>
        <p:nvPicPr>
          <p:cNvPr id="21" name="Picture 20">
            <a:extLst>
              <a:ext uri="{FF2B5EF4-FFF2-40B4-BE49-F238E27FC236}">
                <a16:creationId xmlns:a16="http://schemas.microsoft.com/office/drawing/2014/main" id="{14403A56-9D78-442A-A6A2-AD7304152D85}"/>
              </a:ext>
            </a:extLst>
          </p:cNvPr>
          <p:cNvPicPr>
            <a:picLocks noChangeAspect="1"/>
          </p:cNvPicPr>
          <p:nvPr/>
        </p:nvPicPr>
        <p:blipFill>
          <a:blip r:embed="rId8"/>
          <a:stretch>
            <a:fillRect/>
          </a:stretch>
        </p:blipFill>
        <p:spPr>
          <a:xfrm>
            <a:off x="3882473" y="5841750"/>
            <a:ext cx="362001" cy="228632"/>
          </a:xfrm>
          <a:prstGeom prst="rect">
            <a:avLst/>
          </a:prstGeom>
        </p:spPr>
      </p:pic>
    </p:spTree>
    <p:extLst>
      <p:ext uri="{BB962C8B-B14F-4D97-AF65-F5344CB8AC3E}">
        <p14:creationId xmlns:p14="http://schemas.microsoft.com/office/powerpoint/2010/main" val="13265295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Wingdings" panose="05000000000000000000" pitchFamily="2" charset="2"/>
              <a:buChar char="§"/>
            </a:pPr>
            <a:r>
              <a:rPr lang="en-GB" sz="1400"/>
              <a:t>Individual neurons are used as building blocks to build more complicated mathematical functions. This allows us to define the “right” kinds of hypothesis spaces to learn functions that are more common in our universe in a data-efficient way (s. Lin, </a:t>
            </a:r>
            <a:r>
              <a:rPr lang="en-GB" sz="1400" err="1"/>
              <a:t>Tegmark</a:t>
            </a:r>
            <a:r>
              <a:rPr lang="en-GB" sz="1400"/>
              <a:t> et al. 2016).</a:t>
            </a:r>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ea typeface="+mn-ea"/>
            </a:endParaRPr>
          </a:p>
          <a:p>
            <a:pPr marL="342900" indent="-342900">
              <a:buFont typeface="Wingdings" panose="05000000000000000000" pitchFamily="2" charset="2"/>
              <a:buChar char="§"/>
            </a:pPr>
            <a:endParaRPr lang="en-GB" sz="1400">
              <a:ea typeface="+mn-ea"/>
            </a:endParaRPr>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Neural Network Motivation</a:t>
            </a:r>
            <a:endParaRPr lang="en-DE"/>
          </a:p>
        </p:txBody>
      </p:sp>
      <p:pic>
        <p:nvPicPr>
          <p:cNvPr id="5" name="Picture 4">
            <a:extLst>
              <a:ext uri="{FF2B5EF4-FFF2-40B4-BE49-F238E27FC236}">
                <a16:creationId xmlns:a16="http://schemas.microsoft.com/office/drawing/2014/main" id="{529CFA98-393B-4E76-967A-083D348F473D}"/>
              </a:ext>
            </a:extLst>
          </p:cNvPr>
          <p:cNvPicPr>
            <a:picLocks noChangeAspect="1"/>
          </p:cNvPicPr>
          <p:nvPr/>
        </p:nvPicPr>
        <p:blipFill>
          <a:blip r:embed="rId2"/>
          <a:stretch>
            <a:fillRect/>
          </a:stretch>
        </p:blipFill>
        <p:spPr>
          <a:xfrm>
            <a:off x="691269" y="2349756"/>
            <a:ext cx="1530223" cy="1523977"/>
          </a:xfrm>
          <a:prstGeom prst="rect">
            <a:avLst/>
          </a:prstGeom>
        </p:spPr>
      </p:pic>
      <p:pic>
        <p:nvPicPr>
          <p:cNvPr id="7" name="Picture 6">
            <a:extLst>
              <a:ext uri="{FF2B5EF4-FFF2-40B4-BE49-F238E27FC236}">
                <a16:creationId xmlns:a16="http://schemas.microsoft.com/office/drawing/2014/main" id="{4A51EC2D-4AAB-4670-99F5-C8B6C41FA32D}"/>
              </a:ext>
            </a:extLst>
          </p:cNvPr>
          <p:cNvPicPr>
            <a:picLocks noChangeAspect="1"/>
          </p:cNvPicPr>
          <p:nvPr/>
        </p:nvPicPr>
        <p:blipFill>
          <a:blip r:embed="rId3"/>
          <a:stretch>
            <a:fillRect/>
          </a:stretch>
        </p:blipFill>
        <p:spPr>
          <a:xfrm>
            <a:off x="691164" y="4642547"/>
            <a:ext cx="1530328" cy="1523978"/>
          </a:xfrm>
          <a:prstGeom prst="rect">
            <a:avLst/>
          </a:prstGeom>
        </p:spPr>
      </p:pic>
      <p:sp>
        <p:nvSpPr>
          <p:cNvPr id="9" name="TextBox 8">
            <a:extLst>
              <a:ext uri="{FF2B5EF4-FFF2-40B4-BE49-F238E27FC236}">
                <a16:creationId xmlns:a16="http://schemas.microsoft.com/office/drawing/2014/main" id="{F6CC10E0-E237-4A16-BB37-338315E4241F}"/>
              </a:ext>
            </a:extLst>
          </p:cNvPr>
          <p:cNvSpPr txBox="1"/>
          <p:nvPr/>
        </p:nvSpPr>
        <p:spPr>
          <a:xfrm>
            <a:off x="691269" y="1654286"/>
            <a:ext cx="5404731" cy="3316805"/>
          </a:xfrm>
          <a:prstGeom prst="rect">
            <a:avLst/>
          </a:prstGeom>
          <a:noFill/>
        </p:spPr>
        <p:txBody>
          <a:bodyPr wrap="square">
            <a:spAutoFit/>
          </a:bodyPr>
          <a:lstStyle/>
          <a:p>
            <a:pPr marL="342900" indent="-342900">
              <a:lnSpc>
                <a:spcPct val="90000"/>
              </a:lnSpc>
              <a:spcBef>
                <a:spcPts val="1000"/>
              </a:spcBef>
              <a:buFont typeface="Wingdings" panose="05000000000000000000" pitchFamily="2" charset="2"/>
              <a:buChar char="§"/>
            </a:pPr>
            <a:r>
              <a:rPr lang="en-GB" sz="1400">
                <a:latin typeface="Segoe UI Light" charset="0"/>
                <a:cs typeface="Segoe UI Light" charset="0"/>
              </a:rPr>
              <a:t>1) A single neuron is restricted to learning only linear decision boundaries. Thus, its performance on the following dataset is quite poor:</a:t>
            </a: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a:lnSpc>
                <a:spcPct val="90000"/>
              </a:lnSpc>
              <a:spcBef>
                <a:spcPts val="1000"/>
              </a:spcBef>
            </a:pPr>
            <a:endParaRPr lang="en-GB" sz="1400">
              <a:latin typeface="Segoe UI Light" charset="0"/>
              <a:cs typeface="Segoe UI Light" charset="0"/>
            </a:endParaRPr>
          </a:p>
          <a:p>
            <a:pPr>
              <a:lnSpc>
                <a:spcPct val="90000"/>
              </a:lnSpc>
              <a:spcBef>
                <a:spcPts val="1000"/>
              </a:spcBef>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r>
              <a:rPr lang="en-GB" sz="1400">
                <a:latin typeface="Segoe UI Light" charset="0"/>
                <a:cs typeface="Segoe UI Light" charset="0"/>
              </a:rPr>
              <a:t>2) However, the neuron can easily separate the classes if the original features are transformed (e.g. from Cartesian to polar coordinates):</a:t>
            </a: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p:txBody>
      </p:sp>
      <p:sp>
        <p:nvSpPr>
          <p:cNvPr id="12" name="TextBox 11">
            <a:extLst>
              <a:ext uri="{FF2B5EF4-FFF2-40B4-BE49-F238E27FC236}">
                <a16:creationId xmlns:a16="http://schemas.microsoft.com/office/drawing/2014/main" id="{04CB1048-5C91-4239-A75B-3A99A26CAFEA}"/>
              </a:ext>
            </a:extLst>
          </p:cNvPr>
          <p:cNvSpPr txBox="1"/>
          <p:nvPr/>
        </p:nvSpPr>
        <p:spPr>
          <a:xfrm>
            <a:off x="6096000" y="1653339"/>
            <a:ext cx="5404731" cy="2541208"/>
          </a:xfrm>
          <a:prstGeom prst="rect">
            <a:avLst/>
          </a:prstGeom>
          <a:noFill/>
        </p:spPr>
        <p:txBody>
          <a:bodyPr wrap="square">
            <a:spAutoFit/>
          </a:bodyPr>
          <a:lstStyle/>
          <a:p>
            <a:pPr marL="342900" indent="-342900">
              <a:lnSpc>
                <a:spcPct val="90000"/>
              </a:lnSpc>
              <a:spcBef>
                <a:spcPts val="1000"/>
              </a:spcBef>
              <a:buFont typeface="Wingdings" panose="05000000000000000000" pitchFamily="2" charset="2"/>
              <a:buChar char="§"/>
            </a:pPr>
            <a:r>
              <a:rPr lang="en-US" sz="1400">
                <a:latin typeface="Segoe UI Light" charset="0"/>
                <a:cs typeface="Segoe UI Light" charset="0"/>
              </a:rPr>
              <a:t>3) Instead of classifying the data in the original representation:</a:t>
            </a:r>
            <a:endParaRPr lang="en-GB" sz="1400">
              <a:latin typeface="Segoe UI Light" charset="0"/>
              <a:cs typeface="Segoe UI Light" charset="0"/>
            </a:endParaRPr>
          </a:p>
          <a:p>
            <a:pPr>
              <a:lnSpc>
                <a:spcPct val="90000"/>
              </a:lnSpc>
              <a:spcBef>
                <a:spcPts val="1000"/>
              </a:spcBef>
            </a:pPr>
            <a:endParaRPr lang="en-GB" sz="1400">
              <a:latin typeface="Segoe UI Light" charset="0"/>
              <a:cs typeface="Segoe UI Light" charset="0"/>
            </a:endParaRPr>
          </a:p>
          <a:p>
            <a:pPr>
              <a:lnSpc>
                <a:spcPct val="90000"/>
              </a:lnSpc>
              <a:spcBef>
                <a:spcPts val="1000"/>
              </a:spcBef>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endParaRPr lang="en-GB" sz="1400">
              <a:latin typeface="Segoe UI Light" charset="0"/>
              <a:cs typeface="Segoe UI Light" charset="0"/>
            </a:endParaRPr>
          </a:p>
          <a:p>
            <a:pPr marL="342900" indent="-342900">
              <a:lnSpc>
                <a:spcPct val="90000"/>
              </a:lnSpc>
              <a:spcBef>
                <a:spcPts val="1000"/>
              </a:spcBef>
              <a:buFont typeface="Wingdings" panose="05000000000000000000" pitchFamily="2" charset="2"/>
              <a:buChar char="§"/>
            </a:pPr>
            <a:r>
              <a:rPr lang="en-US" sz="1400">
                <a:latin typeface="Segoe UI Light" charset="0"/>
                <a:cs typeface="Segoe UI Light" charset="0"/>
              </a:rPr>
              <a:t>4) We classify it in a new feature space:</a:t>
            </a:r>
            <a:endParaRPr lang="en-GB" sz="1400">
              <a:latin typeface="Segoe UI Light" charset="0"/>
              <a:cs typeface="Segoe UI Light" charset="0"/>
            </a:endParaRPr>
          </a:p>
        </p:txBody>
      </p:sp>
      <p:pic>
        <p:nvPicPr>
          <p:cNvPr id="15" name="Picture 14">
            <a:extLst>
              <a:ext uri="{FF2B5EF4-FFF2-40B4-BE49-F238E27FC236}">
                <a16:creationId xmlns:a16="http://schemas.microsoft.com/office/drawing/2014/main" id="{EB93EE97-B6EF-4DA3-BFC5-A37741751A6C}"/>
              </a:ext>
            </a:extLst>
          </p:cNvPr>
          <p:cNvPicPr>
            <a:picLocks noChangeAspect="1"/>
          </p:cNvPicPr>
          <p:nvPr/>
        </p:nvPicPr>
        <p:blipFill>
          <a:blip r:embed="rId4"/>
          <a:stretch>
            <a:fillRect/>
          </a:stretch>
        </p:blipFill>
        <p:spPr>
          <a:xfrm>
            <a:off x="6095999" y="2004510"/>
            <a:ext cx="3207799" cy="1505465"/>
          </a:xfrm>
          <a:prstGeom prst="rect">
            <a:avLst/>
          </a:prstGeom>
        </p:spPr>
      </p:pic>
      <p:pic>
        <p:nvPicPr>
          <p:cNvPr id="17" name="Picture 16">
            <a:extLst>
              <a:ext uri="{FF2B5EF4-FFF2-40B4-BE49-F238E27FC236}">
                <a16:creationId xmlns:a16="http://schemas.microsoft.com/office/drawing/2014/main" id="{51F9855D-FD33-4B76-A8A6-A585C34CD85A}"/>
              </a:ext>
            </a:extLst>
          </p:cNvPr>
          <p:cNvPicPr>
            <a:picLocks noChangeAspect="1"/>
          </p:cNvPicPr>
          <p:nvPr/>
        </p:nvPicPr>
        <p:blipFill>
          <a:blip r:embed="rId5"/>
          <a:stretch>
            <a:fillRect/>
          </a:stretch>
        </p:blipFill>
        <p:spPr>
          <a:xfrm>
            <a:off x="6095999" y="4277395"/>
            <a:ext cx="5378604" cy="1468971"/>
          </a:xfrm>
          <a:prstGeom prst="rect">
            <a:avLst/>
          </a:prstGeom>
        </p:spPr>
      </p:pic>
    </p:spTree>
    <p:extLst>
      <p:ext uri="{BB962C8B-B14F-4D97-AF65-F5344CB8AC3E}">
        <p14:creationId xmlns:p14="http://schemas.microsoft.com/office/powerpoint/2010/main" val="8300846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Wingdings" panose="05000000000000000000" pitchFamily="2" charset="2"/>
              <a:buChar char="§"/>
            </a:pPr>
            <a:r>
              <a:rPr lang="en-GB" sz="1400"/>
              <a:t>It is critical to feed a classifier the “right” features in order for it to perform well.</a:t>
            </a:r>
          </a:p>
          <a:p>
            <a:pPr marL="342900" indent="-342900">
              <a:buFont typeface="Wingdings" panose="05000000000000000000" pitchFamily="2" charset="2"/>
              <a:buChar char="§"/>
            </a:pPr>
            <a:r>
              <a:rPr lang="en-GB" sz="1400"/>
              <a:t>Before deep learning took off, features for tasks like machine vision and speech recognition were “hand-designed” by domain experts. This step of the machine learning pipeline is called feature engineering.</a:t>
            </a:r>
          </a:p>
          <a:p>
            <a:pPr marL="342900" indent="-342900">
              <a:buFont typeface="Wingdings" panose="05000000000000000000" pitchFamily="2" charset="2"/>
              <a:buChar char="§"/>
            </a:pPr>
            <a:r>
              <a:rPr lang="en-GB" sz="1400"/>
              <a:t>The single biggest reason DL is so important is that it automates feature engineering. This is called </a:t>
            </a:r>
            <a:r>
              <a:rPr lang="en-GB" sz="1400" b="1"/>
              <a:t>representation learning.</a:t>
            </a:r>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ea typeface="+mn-ea"/>
            </a:endParaRPr>
          </a:p>
          <a:p>
            <a:pPr marL="342900" indent="-342900">
              <a:buFont typeface="Wingdings" panose="05000000000000000000" pitchFamily="2" charset="2"/>
              <a:buChar char="§"/>
            </a:pPr>
            <a:endParaRPr lang="en-GB" sz="1400">
              <a:ea typeface="+mn-ea"/>
            </a:endParaRPr>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a:p>
            <a:pPr marL="342900" indent="-342900">
              <a:buFont typeface="Wingdings" panose="05000000000000000000" pitchFamily="2" charset="2"/>
              <a:buChar char="§"/>
            </a:pPr>
            <a:endParaRPr lang="en-GB" sz="140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Representation Learning</a:t>
            </a:r>
            <a:endParaRPr lang="en-DE"/>
          </a:p>
        </p:txBody>
      </p:sp>
    </p:spTree>
    <p:extLst>
      <p:ext uri="{BB962C8B-B14F-4D97-AF65-F5344CB8AC3E}">
        <p14:creationId xmlns:p14="http://schemas.microsoft.com/office/powerpoint/2010/main" val="889523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Deep Fully-Connected Neural Networks</a:t>
            </a:r>
            <a:endParaRPr lang="en-DE"/>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498454" y="1136578"/>
            <a:ext cx="4976150" cy="2157543"/>
          </a:xfrm>
        </p:spPr>
        <p:txBody>
          <a:bodyPr/>
          <a:lstStyle/>
          <a:p>
            <a:pPr marL="285750" indent="-285750">
              <a:buFont typeface="Wingdings" panose="05000000000000000000" pitchFamily="2" charset="2"/>
              <a:buChar char="§"/>
            </a:pPr>
            <a:r>
              <a:rPr lang="en-US" sz="1200"/>
              <a:t>Why deep networks?</a:t>
            </a:r>
          </a:p>
          <a:p>
            <a:pPr marL="1028700" lvl="1" indent="-342900">
              <a:buFont typeface="Wingdings" panose="05000000000000000000" pitchFamily="2" charset="2"/>
              <a:buChar char="§"/>
            </a:pPr>
            <a:r>
              <a:rPr lang="en-US" sz="1200"/>
              <a:t>Multiple layers allow for the (efficient) extraction of more and more abstract representations. Each layer adds non-linearity to the model</a:t>
            </a:r>
          </a:p>
          <a:p>
            <a:pPr marL="342900" indent="-342900">
              <a:buFont typeface="Wingdings" panose="05000000000000000000" pitchFamily="2" charset="2"/>
              <a:buChar char="§"/>
            </a:pPr>
            <a:r>
              <a:rPr lang="en-US" sz="1200"/>
              <a:t>Neural networks today can have hundreds of hidden layers. Historically, the training of such networks was challenging but it was made possible through various advances</a:t>
            </a:r>
          </a:p>
          <a:p>
            <a:pPr marL="1028700" lvl="1" indent="-342900">
              <a:buFont typeface="Wingdings" panose="05000000000000000000" pitchFamily="2" charset="2"/>
              <a:buChar char="§"/>
            </a:pPr>
            <a:r>
              <a:rPr lang="en-US" sz="1200"/>
              <a:t>New activation functions (</a:t>
            </a:r>
            <a:r>
              <a:rPr lang="en-US" sz="1200" err="1"/>
              <a:t>ReLU</a:t>
            </a:r>
            <a:r>
              <a:rPr lang="en-US" sz="1200"/>
              <a:t>) that solved a problem known as “vanishing gradients”</a:t>
            </a:r>
          </a:p>
          <a:p>
            <a:pPr marL="1028700" lvl="1" indent="-342900">
              <a:buFont typeface="Wingdings" panose="05000000000000000000" pitchFamily="2" charset="2"/>
              <a:buChar char="§"/>
            </a:pPr>
            <a:r>
              <a:rPr lang="en-US" sz="1200"/>
              <a:t>New hardware that cut down training time (GPUs)</a:t>
            </a:r>
          </a:p>
          <a:p>
            <a:pPr marL="1028700" lvl="1" indent="-342900">
              <a:buFont typeface="Wingdings" panose="05000000000000000000" pitchFamily="2" charset="2"/>
              <a:buChar char="§"/>
            </a:pPr>
            <a:r>
              <a:rPr lang="en-US" sz="1200"/>
              <a:t>Order of magnitudes more data which benefits from the capacity of deep neural networks to learn complex functions (when dataset sizes are small, other models (such as SVMs) and techniques (such as feature engineering) often outperform (deep) neural networks</a:t>
            </a:r>
          </a:p>
          <a:p>
            <a:pPr marL="1028700" lvl="1" indent="-342900">
              <a:buFont typeface="Wingdings" panose="05000000000000000000" pitchFamily="2" charset="2"/>
              <a:buChar char="§"/>
            </a:pPr>
            <a:r>
              <a:rPr lang="en-US" sz="1200"/>
              <a:t>Novel architectures that are capable of handling complex (unstructured) data </a:t>
            </a:r>
            <a:r>
              <a:rPr lang="en-US" sz="1200">
                <a:sym typeface="Wingdings" panose="05000000000000000000" pitchFamily="2" charset="2"/>
              </a:rPr>
              <a:t> e.g. CNNs for image data</a:t>
            </a:r>
          </a:p>
          <a:p>
            <a:pPr marL="1028700" lvl="1" indent="-342900">
              <a:buFont typeface="Wingdings" panose="05000000000000000000" pitchFamily="2" charset="2"/>
              <a:buChar char="§"/>
            </a:pPr>
            <a:r>
              <a:rPr lang="en-US" sz="1200">
                <a:sym typeface="Wingdings" panose="05000000000000000000" pitchFamily="2" charset="2"/>
              </a:rPr>
              <a:t>Better optimization and regularization methods</a:t>
            </a:r>
          </a:p>
          <a:p>
            <a:pPr marL="342900" indent="-342900">
              <a:buFont typeface="Wingdings" panose="05000000000000000000" pitchFamily="2" charset="2"/>
              <a:buChar char="§"/>
            </a:pPr>
            <a:r>
              <a:rPr lang="en-US" sz="1400">
                <a:sym typeface="Wingdings" panose="05000000000000000000" pitchFamily="2" charset="2"/>
              </a:rPr>
              <a:t>State-of-the-art neural networks are much more sophisticated than the simple architectures described here (needless to say)</a:t>
            </a:r>
            <a:endParaRPr lang="en-GB" sz="1400"/>
          </a:p>
          <a:p>
            <a:pPr lvl="1" indent="0">
              <a:buNone/>
            </a:pPr>
            <a:r>
              <a:rPr lang="pl-PL" sz="1400"/>
              <a:t> </a:t>
            </a:r>
            <a:endParaRPr lang="en-US" sz="1400"/>
          </a:p>
        </p:txBody>
      </p:sp>
      <p:pic>
        <p:nvPicPr>
          <p:cNvPr id="5" name="Picture 4">
            <a:extLst>
              <a:ext uri="{FF2B5EF4-FFF2-40B4-BE49-F238E27FC236}">
                <a16:creationId xmlns:a16="http://schemas.microsoft.com/office/drawing/2014/main" id="{FD943CC9-F5EA-46D7-8276-7FBA98026BB9}"/>
              </a:ext>
            </a:extLst>
          </p:cNvPr>
          <p:cNvPicPr>
            <a:picLocks noChangeAspect="1"/>
          </p:cNvPicPr>
          <p:nvPr/>
        </p:nvPicPr>
        <p:blipFill>
          <a:blip r:embed="rId2"/>
          <a:stretch>
            <a:fillRect/>
          </a:stretch>
        </p:blipFill>
        <p:spPr>
          <a:xfrm>
            <a:off x="691375" y="1034485"/>
            <a:ext cx="5516463" cy="3333329"/>
          </a:xfrm>
          <a:prstGeom prst="rect">
            <a:avLst/>
          </a:prstGeom>
        </p:spPr>
      </p:pic>
    </p:spTree>
    <p:extLst>
      <p:ext uri="{BB962C8B-B14F-4D97-AF65-F5344CB8AC3E}">
        <p14:creationId xmlns:p14="http://schemas.microsoft.com/office/powerpoint/2010/main" val="30483441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t>Deep learning is a subfield of Machine Learning based on artificial neural networks.</a:t>
            </a:r>
            <a:endParaRPr lang="en-US" sz="1600">
              <a:solidFill>
                <a:srgbClr val="92D050"/>
              </a:solidFill>
            </a:endParaRPr>
          </a:p>
          <a:p>
            <a:pPr marL="342900" indent="-342900">
              <a:buFont typeface="Wingdings" panose="05000000000000000000" pitchFamily="2" charset="2"/>
              <a:buChar char="§"/>
            </a:pPr>
            <a:r>
              <a:rPr lang="en-US" sz="1600">
                <a:solidFill>
                  <a:srgbClr val="92D050"/>
                </a:solidFill>
              </a:rPr>
              <a:t>The top-performing models in many domains at the moment are deep-learning-based models, e.g. in NLP (GPT-3, BERT), Computer Vision (), </a:t>
            </a:r>
          </a:p>
          <a:p>
            <a:pPr marL="342900" indent="-342900">
              <a:buFont typeface="Wingdings" panose="05000000000000000000" pitchFamily="2" charset="2"/>
              <a:buChar char="§"/>
            </a:pPr>
            <a:r>
              <a:rPr lang="en-US" sz="1600">
                <a:solidFill>
                  <a:srgbClr val="92D050"/>
                </a:solidFill>
              </a:rPr>
              <a:t>Deep learning is the field that is the closest to general artificial intelligence that we have at this point in time (although arguably we are still far away from general artificial intelligence)</a:t>
            </a:r>
          </a:p>
          <a:p>
            <a:pPr marL="342900" indent="-342900">
              <a:buFont typeface="Wingdings" panose="05000000000000000000" pitchFamily="2" charset="2"/>
              <a:buChar char="§"/>
            </a:pPr>
            <a:endParaRPr lang="en-US" sz="160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Applications of Deep Learning: Text</a:t>
            </a:r>
            <a:endParaRPr lang="en-DE"/>
          </a:p>
        </p:txBody>
      </p:sp>
    </p:spTree>
    <p:extLst>
      <p:ext uri="{BB962C8B-B14F-4D97-AF65-F5344CB8AC3E}">
        <p14:creationId xmlns:p14="http://schemas.microsoft.com/office/powerpoint/2010/main" val="22350908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is a </a:t>
            </a:r>
            <a:r>
              <a:rPr lang="en-US" sz="1600" b="1" dirty="0"/>
              <a:t>subfield of Machine Learning </a:t>
            </a:r>
            <a:r>
              <a:rPr lang="en-US" sz="1600" dirty="0"/>
              <a:t>that comprises learning from data with deep artificial neural networks.</a:t>
            </a:r>
          </a:p>
          <a:p>
            <a:pPr marL="342900" indent="-342900">
              <a:buFont typeface="Arial" panose="020B0604020202020204" pitchFamily="34" charset="0"/>
              <a:buChar char="•"/>
            </a:pPr>
            <a:r>
              <a:rPr lang="en-US" sz="1600" dirty="0"/>
              <a:t>Artificial neural networks are </a:t>
            </a:r>
            <a:r>
              <a:rPr lang="en-US" sz="1600" b="1" dirty="0"/>
              <a:t>inspired by the human brain, </a:t>
            </a:r>
            <a:r>
              <a:rPr lang="en-US" sz="1600" dirty="0"/>
              <a:t>and they are the </a:t>
            </a:r>
            <a:r>
              <a:rPr lang="en-US" sz="1600" b="1" dirty="0"/>
              <a:t>most promising shot to general artificial intelligence as of today </a:t>
            </a:r>
            <a:r>
              <a:rPr lang="en-US" sz="1600" dirty="0"/>
              <a:t>(although we are still far away from general artificial intelligence).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Arial" panose="020B0604020202020204" pitchFamily="34" charset="0"/>
              <a:buChar char="•"/>
            </a:pPr>
            <a:r>
              <a:rPr lang="en-US" sz="1600" dirty="0"/>
              <a:t>The </a:t>
            </a:r>
            <a:r>
              <a:rPr lang="en-US" sz="1600" b="1" dirty="0"/>
              <a:t>state-of-the-art models in many domains</a:t>
            </a:r>
            <a:r>
              <a:rPr lang="en-US" sz="1600" dirty="0"/>
              <a:t> / for many data structures are </a:t>
            </a:r>
            <a:r>
              <a:rPr lang="en-US" sz="1600" b="1" dirty="0"/>
              <a:t>deep-learning-based</a:t>
            </a:r>
            <a:r>
              <a:rPr lang="en-US" sz="1600" dirty="0"/>
              <a:t>:</a:t>
            </a:r>
          </a:p>
          <a:p>
            <a:pPr marL="1028700" lvl="1" indent="-342900">
              <a:spcBef>
                <a:spcPts val="1000"/>
              </a:spcBef>
              <a:buFont typeface="Arial" panose="020B0604020202020204" pitchFamily="34" charset="0"/>
              <a:buChar char="•"/>
            </a:pPr>
            <a:r>
              <a:rPr lang="en-US" sz="1600" dirty="0"/>
              <a:t>For sequence data / natural language processing: GPT-3, BERT, …</a:t>
            </a:r>
          </a:p>
          <a:p>
            <a:pPr marL="1028700" lvl="1" indent="-342900">
              <a:spcBef>
                <a:spcPts val="1000"/>
              </a:spcBef>
              <a:buFont typeface="Arial" panose="020B0604020202020204" pitchFamily="34" charset="0"/>
              <a:buChar char="•"/>
            </a:pPr>
            <a:r>
              <a:rPr lang="en-US" sz="1600" dirty="0"/>
              <a:t>For grid data / computer vision: </a:t>
            </a:r>
            <a:r>
              <a:rPr lang="en-US" sz="1600" dirty="0" err="1"/>
              <a:t>ViT</a:t>
            </a:r>
            <a:r>
              <a:rPr lang="en-US" sz="1600" dirty="0"/>
              <a:t>, </a:t>
            </a:r>
            <a:r>
              <a:rPr lang="en-US" sz="1600" dirty="0" err="1"/>
              <a:t>StyleGAN</a:t>
            </a:r>
            <a:r>
              <a:rPr lang="en-US" sz="1600" dirty="0"/>
              <a:t>-XL, …</a:t>
            </a:r>
          </a:p>
          <a:p>
            <a:pPr marL="1028700" lvl="1" indent="-342900">
              <a:spcBef>
                <a:spcPts val="1000"/>
              </a:spcBef>
              <a:buFont typeface="Arial" panose="020B0604020202020204" pitchFamily="34" charset="0"/>
              <a:buChar char="•"/>
            </a:pPr>
            <a:r>
              <a:rPr lang="en-US" sz="1600" dirty="0"/>
              <a:t>For graph data: GCN, GAT, …</a:t>
            </a:r>
          </a:p>
          <a:p>
            <a:pPr marL="1028700" lvl="1" indent="-342900">
              <a:spcBef>
                <a:spcPts val="1000"/>
              </a:spcBef>
              <a:buFont typeface="Arial" panose="020B0604020202020204" pitchFamily="34" charset="0"/>
              <a:buChar char="•"/>
            </a:pPr>
            <a:r>
              <a:rPr lang="en-US" sz="1600" dirty="0"/>
              <a:t>Not for tabular data though, where </a:t>
            </a:r>
            <a:r>
              <a:rPr lang="en-US" sz="1600" dirty="0" err="1"/>
              <a:t>XGBoost</a:t>
            </a:r>
            <a:r>
              <a:rPr lang="en-US" sz="1600" dirty="0"/>
              <a:t> still reigns!</a:t>
            </a:r>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6" y="55419"/>
            <a:ext cx="10783229" cy="1080654"/>
          </a:xfrm>
        </p:spPr>
        <p:txBody>
          <a:bodyPr anchor="ctr"/>
          <a:lstStyle/>
          <a:p>
            <a:r>
              <a:rPr lang="en-US"/>
              <a:t>What is Deep Learning?</a:t>
            </a:r>
            <a:endParaRPr lang="en-DE"/>
          </a:p>
        </p:txBody>
      </p:sp>
      <p:grpSp>
        <p:nvGrpSpPr>
          <p:cNvPr id="25" name="Group 24">
            <a:extLst>
              <a:ext uri="{FF2B5EF4-FFF2-40B4-BE49-F238E27FC236}">
                <a16:creationId xmlns:a16="http://schemas.microsoft.com/office/drawing/2014/main" id="{52B90441-C3DA-4F49-B75C-D533AD874FF3}"/>
              </a:ext>
            </a:extLst>
          </p:cNvPr>
          <p:cNvGrpSpPr/>
          <p:nvPr/>
        </p:nvGrpSpPr>
        <p:grpSpPr>
          <a:xfrm>
            <a:off x="691376" y="2247030"/>
            <a:ext cx="10523644" cy="1852164"/>
            <a:chOff x="691376" y="3429000"/>
            <a:chExt cx="10783228" cy="2185812"/>
          </a:xfrm>
        </p:grpSpPr>
        <p:grpSp>
          <p:nvGrpSpPr>
            <p:cNvPr id="12" name="Group 11">
              <a:extLst>
                <a:ext uri="{FF2B5EF4-FFF2-40B4-BE49-F238E27FC236}">
                  <a16:creationId xmlns:a16="http://schemas.microsoft.com/office/drawing/2014/main" id="{FA48322C-2FCE-4B0B-8CC1-6F20D27C96F1}"/>
                </a:ext>
              </a:extLst>
            </p:cNvPr>
            <p:cNvGrpSpPr/>
            <p:nvPr/>
          </p:nvGrpSpPr>
          <p:grpSpPr>
            <a:xfrm>
              <a:off x="691376" y="3429000"/>
              <a:ext cx="10783228" cy="2185812"/>
              <a:chOff x="807016" y="2969267"/>
              <a:chExt cx="10412028" cy="2645545"/>
            </a:xfrm>
          </p:grpSpPr>
          <p:sp>
            <p:nvSpPr>
              <p:cNvPr id="7" name="Oval 6">
                <a:extLst>
                  <a:ext uri="{FF2B5EF4-FFF2-40B4-BE49-F238E27FC236}">
                    <a16:creationId xmlns:a16="http://schemas.microsoft.com/office/drawing/2014/main" id="{4EB1A7B2-9B4D-481C-A9F8-0C95F8ADA5D4}"/>
                  </a:ext>
                </a:extLst>
              </p:cNvPr>
              <p:cNvSpPr/>
              <p:nvPr/>
            </p:nvSpPr>
            <p:spPr>
              <a:xfrm>
                <a:off x="807016" y="2969267"/>
                <a:ext cx="10412028" cy="2645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DE">
                  <a:solidFill>
                    <a:schemeClr val="tx1"/>
                  </a:solidFill>
                </a:endParaRPr>
              </a:p>
            </p:txBody>
          </p:sp>
          <p:sp>
            <p:nvSpPr>
              <p:cNvPr id="11" name="TextBox 10">
                <a:extLst>
                  <a:ext uri="{FF2B5EF4-FFF2-40B4-BE49-F238E27FC236}">
                    <a16:creationId xmlns:a16="http://schemas.microsoft.com/office/drawing/2014/main" id="{D034C550-7696-4133-85FA-F86038BAC82D}"/>
                  </a:ext>
                </a:extLst>
              </p:cNvPr>
              <p:cNvSpPr txBox="1"/>
              <p:nvPr/>
            </p:nvSpPr>
            <p:spPr>
              <a:xfrm>
                <a:off x="1513426" y="3781626"/>
                <a:ext cx="1500909" cy="1020825"/>
              </a:xfrm>
              <a:prstGeom prst="rect">
                <a:avLst/>
              </a:prstGeom>
              <a:noFill/>
            </p:spPr>
            <p:txBody>
              <a:bodyPr wrap="square">
                <a:spAutoFit/>
              </a:bodyPr>
              <a:lstStyle/>
              <a:p>
                <a:r>
                  <a:rPr lang="en-US">
                    <a:solidFill>
                      <a:schemeClr val="tx1"/>
                    </a:solidFill>
                  </a:rPr>
                  <a:t>Artificial Intelligence</a:t>
                </a:r>
                <a:endParaRPr lang="en-DE">
                  <a:solidFill>
                    <a:schemeClr val="tx1"/>
                  </a:solidFill>
                </a:endParaRPr>
              </a:p>
            </p:txBody>
          </p:sp>
        </p:grpSp>
        <p:grpSp>
          <p:nvGrpSpPr>
            <p:cNvPr id="9" name="Group 8">
              <a:extLst>
                <a:ext uri="{FF2B5EF4-FFF2-40B4-BE49-F238E27FC236}">
                  <a16:creationId xmlns:a16="http://schemas.microsoft.com/office/drawing/2014/main" id="{46F1ACA3-A4EC-4648-B9EB-AA27A8C2470C}"/>
                </a:ext>
              </a:extLst>
            </p:cNvPr>
            <p:cNvGrpSpPr/>
            <p:nvPr/>
          </p:nvGrpSpPr>
          <p:grpSpPr>
            <a:xfrm>
              <a:off x="5948219" y="3683919"/>
              <a:ext cx="4581236" cy="1626989"/>
              <a:chOff x="6416224" y="3683920"/>
              <a:chExt cx="3586578" cy="1038688"/>
            </a:xfrm>
          </p:grpSpPr>
          <p:sp>
            <p:nvSpPr>
              <p:cNvPr id="4" name="Oval 3">
                <a:extLst>
                  <a:ext uri="{FF2B5EF4-FFF2-40B4-BE49-F238E27FC236}">
                    <a16:creationId xmlns:a16="http://schemas.microsoft.com/office/drawing/2014/main" id="{A41DEE4C-CF5E-4783-BD02-FDE3F8FA3894}"/>
                  </a:ext>
                </a:extLst>
              </p:cNvPr>
              <p:cNvSpPr/>
              <p:nvPr/>
            </p:nvSpPr>
            <p:spPr>
              <a:xfrm>
                <a:off x="6416224" y="3683920"/>
                <a:ext cx="3586578" cy="1038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TextBox 7">
                <a:extLst>
                  <a:ext uri="{FF2B5EF4-FFF2-40B4-BE49-F238E27FC236}">
                    <a16:creationId xmlns:a16="http://schemas.microsoft.com/office/drawing/2014/main" id="{8C287A57-4925-40C5-8D25-3137B92A4CDE}"/>
                  </a:ext>
                </a:extLst>
              </p:cNvPr>
              <p:cNvSpPr txBox="1"/>
              <p:nvPr/>
            </p:nvSpPr>
            <p:spPr>
              <a:xfrm>
                <a:off x="7646924" y="3962353"/>
                <a:ext cx="1125177" cy="646331"/>
              </a:xfrm>
              <a:prstGeom prst="rect">
                <a:avLst/>
              </a:prstGeom>
              <a:noFill/>
            </p:spPr>
            <p:txBody>
              <a:bodyPr wrap="square">
                <a:spAutoFit/>
              </a:bodyPr>
              <a:lstStyle/>
              <a:p>
                <a:pPr algn="ctr"/>
                <a:r>
                  <a:rPr lang="en-US">
                    <a:solidFill>
                      <a:schemeClr val="tx1"/>
                    </a:solidFill>
                  </a:rPr>
                  <a:t>Deep Learning</a:t>
                </a:r>
                <a:endParaRPr lang="en-DE">
                  <a:solidFill>
                    <a:schemeClr val="tx1"/>
                  </a:solidFill>
                </a:endParaRPr>
              </a:p>
            </p:txBody>
          </p:sp>
        </p:grpSp>
        <p:grpSp>
          <p:nvGrpSpPr>
            <p:cNvPr id="15" name="Group 14">
              <a:extLst>
                <a:ext uri="{FF2B5EF4-FFF2-40B4-BE49-F238E27FC236}">
                  <a16:creationId xmlns:a16="http://schemas.microsoft.com/office/drawing/2014/main" id="{C6215551-CC2F-403D-9426-FCD061967120}"/>
                </a:ext>
              </a:extLst>
            </p:cNvPr>
            <p:cNvGrpSpPr/>
            <p:nvPr/>
          </p:nvGrpSpPr>
          <p:grpSpPr>
            <a:xfrm>
              <a:off x="3140389" y="3536175"/>
              <a:ext cx="7789930" cy="1971459"/>
              <a:chOff x="3459960" y="3226720"/>
              <a:chExt cx="6720395" cy="2041864"/>
            </a:xfrm>
          </p:grpSpPr>
          <p:sp>
            <p:nvSpPr>
              <p:cNvPr id="6" name="Oval 5">
                <a:extLst>
                  <a:ext uri="{FF2B5EF4-FFF2-40B4-BE49-F238E27FC236}">
                    <a16:creationId xmlns:a16="http://schemas.microsoft.com/office/drawing/2014/main" id="{FBD28364-B16A-421E-BDBA-5061F3A97967}"/>
                  </a:ext>
                </a:extLst>
              </p:cNvPr>
              <p:cNvSpPr/>
              <p:nvPr/>
            </p:nvSpPr>
            <p:spPr>
              <a:xfrm>
                <a:off x="3459960" y="3226720"/>
                <a:ext cx="6720395" cy="20418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4" name="TextBox 13">
                <a:extLst>
                  <a:ext uri="{FF2B5EF4-FFF2-40B4-BE49-F238E27FC236}">
                    <a16:creationId xmlns:a16="http://schemas.microsoft.com/office/drawing/2014/main" id="{FFCD91CF-D082-40F4-9FE8-4F2A7DB8E6C1}"/>
                  </a:ext>
                </a:extLst>
              </p:cNvPr>
              <p:cNvSpPr txBox="1"/>
              <p:nvPr/>
            </p:nvSpPr>
            <p:spPr>
              <a:xfrm>
                <a:off x="4077996" y="3792754"/>
                <a:ext cx="1639454" cy="909795"/>
              </a:xfrm>
              <a:prstGeom prst="rect">
                <a:avLst/>
              </a:prstGeom>
              <a:noFill/>
            </p:spPr>
            <p:txBody>
              <a:bodyPr wrap="square">
                <a:spAutoFit/>
              </a:bodyPr>
              <a:lstStyle/>
              <a:p>
                <a:pPr algn="ctr"/>
                <a:r>
                  <a:rPr lang="en-US">
                    <a:solidFill>
                      <a:schemeClr val="tx1"/>
                    </a:solidFill>
                  </a:rPr>
                  <a:t>Machine Learning</a:t>
                </a:r>
                <a:endParaRPr lang="en-DE">
                  <a:solidFill>
                    <a:schemeClr val="tx1"/>
                  </a:solidFill>
                </a:endParaRPr>
              </a:p>
            </p:txBody>
          </p:sp>
        </p:grpSp>
      </p:grpSp>
      <p:grpSp>
        <p:nvGrpSpPr>
          <p:cNvPr id="35" name="Group 34">
            <a:extLst>
              <a:ext uri="{FF2B5EF4-FFF2-40B4-BE49-F238E27FC236}">
                <a16:creationId xmlns:a16="http://schemas.microsoft.com/office/drawing/2014/main" id="{34C6EEA7-5ADC-44C0-90AC-8850616BD70D}"/>
              </a:ext>
            </a:extLst>
          </p:cNvPr>
          <p:cNvGrpSpPr/>
          <p:nvPr/>
        </p:nvGrpSpPr>
        <p:grpSpPr>
          <a:xfrm>
            <a:off x="7454046" y="4890068"/>
            <a:ext cx="784789" cy="108478"/>
            <a:chOff x="7520226" y="2382981"/>
            <a:chExt cx="1302219" cy="180000"/>
          </a:xfrm>
        </p:grpSpPr>
        <p:grpSp>
          <p:nvGrpSpPr>
            <p:cNvPr id="24" name="Group 23">
              <a:extLst>
                <a:ext uri="{FF2B5EF4-FFF2-40B4-BE49-F238E27FC236}">
                  <a16:creationId xmlns:a16="http://schemas.microsoft.com/office/drawing/2014/main" id="{702030B4-B286-401D-9A56-F05CDC965B5A}"/>
                </a:ext>
              </a:extLst>
            </p:cNvPr>
            <p:cNvGrpSpPr/>
            <p:nvPr/>
          </p:nvGrpSpPr>
          <p:grpSpPr>
            <a:xfrm>
              <a:off x="7520226" y="2382981"/>
              <a:ext cx="928146" cy="180000"/>
              <a:chOff x="7520226" y="2373745"/>
              <a:chExt cx="928146" cy="180000"/>
            </a:xfrm>
          </p:grpSpPr>
          <p:sp>
            <p:nvSpPr>
              <p:cNvPr id="16" name="Oval 15">
                <a:extLst>
                  <a:ext uri="{FF2B5EF4-FFF2-40B4-BE49-F238E27FC236}">
                    <a16:creationId xmlns:a16="http://schemas.microsoft.com/office/drawing/2014/main" id="{4FABD8AE-2B3F-49BE-B114-23184789CABC}"/>
                  </a:ext>
                </a:extLst>
              </p:cNvPr>
              <p:cNvSpPr/>
              <p:nvPr/>
            </p:nvSpPr>
            <p:spPr>
              <a:xfrm>
                <a:off x="7520226"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F6B78FF9-151F-4892-89B5-D9886F755DF1}"/>
                  </a:ext>
                </a:extLst>
              </p:cNvPr>
              <p:cNvSpPr/>
              <p:nvPr/>
            </p:nvSpPr>
            <p:spPr>
              <a:xfrm>
                <a:off x="8268372"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353DDFF6-87D9-478C-8A4B-C7E9C19E9CFB}"/>
                  </a:ext>
                </a:extLst>
              </p:cNvPr>
              <p:cNvSpPr/>
              <p:nvPr/>
            </p:nvSpPr>
            <p:spPr>
              <a:xfrm>
                <a:off x="7894299"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Connector 19">
                <a:extLst>
                  <a:ext uri="{FF2B5EF4-FFF2-40B4-BE49-F238E27FC236}">
                    <a16:creationId xmlns:a16="http://schemas.microsoft.com/office/drawing/2014/main" id="{C5BFED35-84F8-48A2-9C54-2294E45CB037}"/>
                  </a:ext>
                </a:extLst>
              </p:cNvPr>
              <p:cNvCxnSpPr>
                <a:stCxn id="16" idx="6"/>
                <a:endCxn id="18" idx="2"/>
              </p:cNvCxnSpPr>
              <p:nvPr/>
            </p:nvCxnSpPr>
            <p:spPr>
              <a:xfrm>
                <a:off x="7700226" y="2463745"/>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5B3F001-202D-4B11-9490-A2C3375AA8CF}"/>
                  </a:ext>
                </a:extLst>
              </p:cNvPr>
              <p:cNvCxnSpPr>
                <a:cxnSpLocks/>
                <a:stCxn id="18" idx="6"/>
                <a:endCxn id="17" idx="2"/>
              </p:cNvCxnSpPr>
              <p:nvPr/>
            </p:nvCxnSpPr>
            <p:spPr>
              <a:xfrm>
                <a:off x="8074299" y="2463745"/>
                <a:ext cx="194073" cy="0"/>
              </a:xfrm>
              <a:prstGeom prst="line">
                <a:avLst/>
              </a:prstGeom>
            </p:spPr>
            <p:style>
              <a:lnRef idx="1">
                <a:schemeClr val="dk1"/>
              </a:lnRef>
              <a:fillRef idx="0">
                <a:schemeClr val="dk1"/>
              </a:fillRef>
              <a:effectRef idx="0">
                <a:schemeClr val="dk1"/>
              </a:effectRef>
              <a:fontRef idx="minor">
                <a:schemeClr val="tx1"/>
              </a:fontRef>
            </p:style>
          </p:cxnSp>
        </p:grpSp>
        <p:sp>
          <p:nvSpPr>
            <p:cNvPr id="30" name="Oval 29">
              <a:extLst>
                <a:ext uri="{FF2B5EF4-FFF2-40B4-BE49-F238E27FC236}">
                  <a16:creationId xmlns:a16="http://schemas.microsoft.com/office/drawing/2014/main" id="{F1D634BF-597B-4765-8844-B2E8A17A350F}"/>
                </a:ext>
              </a:extLst>
            </p:cNvPr>
            <p:cNvSpPr/>
            <p:nvPr/>
          </p:nvSpPr>
          <p:spPr>
            <a:xfrm>
              <a:off x="8642445" y="238298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1" name="Straight Connector 30">
              <a:extLst>
                <a:ext uri="{FF2B5EF4-FFF2-40B4-BE49-F238E27FC236}">
                  <a16:creationId xmlns:a16="http://schemas.microsoft.com/office/drawing/2014/main" id="{C3524001-3B42-443F-8C22-32A4449306F3}"/>
                </a:ext>
              </a:extLst>
            </p:cNvPr>
            <p:cNvCxnSpPr>
              <a:cxnSpLocks/>
              <a:stCxn id="17" idx="6"/>
              <a:endCxn id="30" idx="2"/>
            </p:cNvCxnSpPr>
            <p:nvPr/>
          </p:nvCxnSpPr>
          <p:spPr>
            <a:xfrm>
              <a:off x="8448372" y="2472981"/>
              <a:ext cx="194073" cy="0"/>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7D0409F4-4140-4A69-ADE4-9FD15B6D2E1A}"/>
              </a:ext>
            </a:extLst>
          </p:cNvPr>
          <p:cNvGrpSpPr/>
          <p:nvPr/>
        </p:nvGrpSpPr>
        <p:grpSpPr>
          <a:xfrm>
            <a:off x="6359015" y="5147469"/>
            <a:ext cx="302933" cy="279597"/>
            <a:chOff x="7520226" y="2693564"/>
            <a:chExt cx="554073" cy="511390"/>
          </a:xfrm>
        </p:grpSpPr>
        <p:sp>
          <p:nvSpPr>
            <p:cNvPr id="37" name="Oval 36">
              <a:extLst>
                <a:ext uri="{FF2B5EF4-FFF2-40B4-BE49-F238E27FC236}">
                  <a16:creationId xmlns:a16="http://schemas.microsoft.com/office/drawing/2014/main" id="{7F12330B-F51B-4F99-8EFD-1EB3A1A70E5E}"/>
                </a:ext>
              </a:extLst>
            </p:cNvPr>
            <p:cNvSpPr/>
            <p:nvPr/>
          </p:nvSpPr>
          <p:spPr>
            <a:xfrm>
              <a:off x="7520226" y="30219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7D0DDB99-F111-4281-9DF9-FEBE1791AE56}"/>
                </a:ext>
              </a:extLst>
            </p:cNvPr>
            <p:cNvSpPr/>
            <p:nvPr/>
          </p:nvSpPr>
          <p:spPr>
            <a:xfrm>
              <a:off x="7894299" y="269356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9CF1461-7C46-420B-B157-2AAE13BEE04F}"/>
                </a:ext>
              </a:extLst>
            </p:cNvPr>
            <p:cNvSpPr/>
            <p:nvPr/>
          </p:nvSpPr>
          <p:spPr>
            <a:xfrm>
              <a:off x="7520226" y="270244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F5BE4C14-A9AF-4545-B617-AB0455C347B3}"/>
                </a:ext>
              </a:extLst>
            </p:cNvPr>
            <p:cNvSpPr/>
            <p:nvPr/>
          </p:nvSpPr>
          <p:spPr>
            <a:xfrm>
              <a:off x="7894299" y="302495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Connector 40">
              <a:extLst>
                <a:ext uri="{FF2B5EF4-FFF2-40B4-BE49-F238E27FC236}">
                  <a16:creationId xmlns:a16="http://schemas.microsoft.com/office/drawing/2014/main" id="{A4097EBF-A932-4B4A-AD43-A04EC19CA3CA}"/>
                </a:ext>
              </a:extLst>
            </p:cNvPr>
            <p:cNvCxnSpPr>
              <a:cxnSpLocks/>
              <a:stCxn id="39" idx="6"/>
              <a:endCxn id="38" idx="2"/>
            </p:cNvCxnSpPr>
            <p:nvPr/>
          </p:nvCxnSpPr>
          <p:spPr>
            <a:xfrm flipV="1">
              <a:off x="7700226" y="2783564"/>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12E8A35-4C97-4EA2-A9F0-B9698EA4A426}"/>
                </a:ext>
              </a:extLst>
            </p:cNvPr>
            <p:cNvCxnSpPr>
              <a:cxnSpLocks/>
              <a:stCxn id="39" idx="4"/>
              <a:endCxn id="37" idx="0"/>
            </p:cNvCxnSpPr>
            <p:nvPr/>
          </p:nvCxnSpPr>
          <p:spPr>
            <a:xfrm>
              <a:off x="7610226" y="2882447"/>
              <a:ext cx="0" cy="13946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C6331C9-AD1E-4C7F-A471-1814A77319BF}"/>
                </a:ext>
              </a:extLst>
            </p:cNvPr>
            <p:cNvCxnSpPr>
              <a:cxnSpLocks/>
              <a:stCxn id="37" idx="6"/>
              <a:endCxn id="40" idx="2"/>
            </p:cNvCxnSpPr>
            <p:nvPr/>
          </p:nvCxnSpPr>
          <p:spPr>
            <a:xfrm>
              <a:off x="7700226" y="3111913"/>
              <a:ext cx="194073" cy="30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47C81DF-667D-4180-AC1B-6C2A85774E71}"/>
                </a:ext>
              </a:extLst>
            </p:cNvPr>
            <p:cNvCxnSpPr>
              <a:cxnSpLocks/>
              <a:stCxn id="38" idx="4"/>
              <a:endCxn id="40" idx="0"/>
            </p:cNvCxnSpPr>
            <p:nvPr/>
          </p:nvCxnSpPr>
          <p:spPr>
            <a:xfrm>
              <a:off x="7984299" y="2873564"/>
              <a:ext cx="0" cy="151390"/>
            </a:xfrm>
            <a:prstGeom prst="line">
              <a:avLst/>
            </a:prstGeom>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122BFD62-940B-40CE-8438-12C743FE2453}"/>
              </a:ext>
            </a:extLst>
          </p:cNvPr>
          <p:cNvGrpSpPr/>
          <p:nvPr/>
        </p:nvGrpSpPr>
        <p:grpSpPr>
          <a:xfrm>
            <a:off x="4392897" y="5517120"/>
            <a:ext cx="480761" cy="290958"/>
            <a:chOff x="4564835" y="2978542"/>
            <a:chExt cx="869812" cy="526413"/>
          </a:xfrm>
        </p:grpSpPr>
        <p:sp>
          <p:nvSpPr>
            <p:cNvPr id="26" name="Oval 25">
              <a:extLst>
                <a:ext uri="{FF2B5EF4-FFF2-40B4-BE49-F238E27FC236}">
                  <a16:creationId xmlns:a16="http://schemas.microsoft.com/office/drawing/2014/main" id="{08D35B7F-B996-4D7E-BBB9-F04BD6FA384F}"/>
                </a:ext>
              </a:extLst>
            </p:cNvPr>
            <p:cNvSpPr/>
            <p:nvPr/>
          </p:nvSpPr>
          <p:spPr>
            <a:xfrm>
              <a:off x="4864741" y="32621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3EC305EA-EA8F-448F-89E9-6F75C6A99992}"/>
                </a:ext>
              </a:extLst>
            </p:cNvPr>
            <p:cNvSpPr/>
            <p:nvPr/>
          </p:nvSpPr>
          <p:spPr>
            <a:xfrm>
              <a:off x="4564835" y="327984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8238C5F3-9DE1-4C3B-AD8E-51CABDB68E43}"/>
                </a:ext>
              </a:extLst>
            </p:cNvPr>
            <p:cNvSpPr/>
            <p:nvPr/>
          </p:nvSpPr>
          <p:spPr>
            <a:xfrm>
              <a:off x="4954741" y="297854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90F838CB-0DC7-4A5A-BBE5-CDBB18B9427D}"/>
                </a:ext>
              </a:extLst>
            </p:cNvPr>
            <p:cNvSpPr/>
            <p:nvPr/>
          </p:nvSpPr>
          <p:spPr>
            <a:xfrm>
              <a:off x="5254647" y="33249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7" name="Straight Connector 56">
              <a:extLst>
                <a:ext uri="{FF2B5EF4-FFF2-40B4-BE49-F238E27FC236}">
                  <a16:creationId xmlns:a16="http://schemas.microsoft.com/office/drawing/2014/main" id="{3F32357A-4320-4DB0-ACC3-28F89E3B49E9}"/>
                </a:ext>
              </a:extLst>
            </p:cNvPr>
            <p:cNvCxnSpPr>
              <a:cxnSpLocks/>
              <a:stCxn id="26" idx="6"/>
              <a:endCxn id="29" idx="2"/>
            </p:cNvCxnSpPr>
            <p:nvPr/>
          </p:nvCxnSpPr>
          <p:spPr>
            <a:xfrm>
              <a:off x="5044741" y="3352129"/>
              <a:ext cx="209906" cy="62826"/>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B051AFE-E800-4286-AE0B-E012EB7A1573}"/>
                </a:ext>
              </a:extLst>
            </p:cNvPr>
            <p:cNvCxnSpPr>
              <a:cxnSpLocks/>
              <a:stCxn id="26" idx="0"/>
              <a:endCxn id="28" idx="4"/>
            </p:cNvCxnSpPr>
            <p:nvPr/>
          </p:nvCxnSpPr>
          <p:spPr>
            <a:xfrm flipV="1">
              <a:off x="4954741" y="3158542"/>
              <a:ext cx="90000" cy="103587"/>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40CEE33-DC70-4765-8106-D047E1B74369}"/>
                </a:ext>
              </a:extLst>
            </p:cNvPr>
            <p:cNvCxnSpPr>
              <a:cxnSpLocks/>
              <a:stCxn id="27" idx="6"/>
              <a:endCxn id="26" idx="2"/>
            </p:cNvCxnSpPr>
            <p:nvPr/>
          </p:nvCxnSpPr>
          <p:spPr>
            <a:xfrm flipV="1">
              <a:off x="4744835" y="3352129"/>
              <a:ext cx="119906" cy="17719"/>
            </a:xfrm>
            <a:prstGeom prst="line">
              <a:avLst/>
            </a:prstGeom>
          </p:spPr>
          <p:style>
            <a:lnRef idx="1">
              <a:schemeClr val="dk1"/>
            </a:lnRef>
            <a:fillRef idx="0">
              <a:schemeClr val="dk1"/>
            </a:fillRef>
            <a:effectRef idx="0">
              <a:schemeClr val="dk1"/>
            </a:effectRef>
            <a:fontRef idx="minor">
              <a:schemeClr val="tx1"/>
            </a:fontRef>
          </p:style>
        </p:cxnSp>
      </p:grpSp>
      <p:cxnSp>
        <p:nvCxnSpPr>
          <p:cNvPr id="74" name="Straight Connector 73">
            <a:extLst>
              <a:ext uri="{FF2B5EF4-FFF2-40B4-BE49-F238E27FC236}">
                <a16:creationId xmlns:a16="http://schemas.microsoft.com/office/drawing/2014/main" id="{E9A2777B-7DF5-4C0B-836D-53BD03DD537C}"/>
              </a:ext>
            </a:extLst>
          </p:cNvPr>
          <p:cNvCxnSpPr>
            <a:cxnSpLocks/>
          </p:cNvCxnSpPr>
          <p:nvPr/>
        </p:nvCxnSpPr>
        <p:spPr>
          <a:xfrm flipV="1">
            <a:off x="4954741" y="3149199"/>
            <a:ext cx="13885" cy="11293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0707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Effect transition="in" filter="fade">
                                      <p:cBhvr>
                                        <p:cTn id="7" dur="500"/>
                                        <p:tgtEl>
                                          <p:spTgt spid="2">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0" end="10"/>
                                            </p:txEl>
                                          </p:spTgt>
                                        </p:tgtEl>
                                        <p:attrNameLst>
                                          <p:attrName>style.visibility</p:attrName>
                                        </p:attrNameLst>
                                      </p:cBhvr>
                                      <p:to>
                                        <p:strVal val="visible"/>
                                      </p:to>
                                    </p:set>
                                    <p:animEffect transition="in" filter="fade">
                                      <p:cBhvr>
                                        <p:cTn id="10" dur="500"/>
                                        <p:tgtEl>
                                          <p:spTgt spid="2">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animEffect transition="in" filter="fade">
                                      <p:cBhvr>
                                        <p:cTn id="13" dur="500"/>
                                        <p:tgtEl>
                                          <p:spTgt spid="2">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2" end="12"/>
                                            </p:txEl>
                                          </p:spTgt>
                                        </p:tgtEl>
                                        <p:attrNameLst>
                                          <p:attrName>style.visibility</p:attrName>
                                        </p:attrNameLst>
                                      </p:cBhvr>
                                      <p:to>
                                        <p:strVal val="visible"/>
                                      </p:to>
                                    </p:set>
                                    <p:animEffect transition="in" filter="fade">
                                      <p:cBhvr>
                                        <p:cTn id="16" dur="500"/>
                                        <p:tgtEl>
                                          <p:spTgt spid="2">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animEffect transition="in" filter="fade">
                                      <p:cBhvr>
                                        <p:cTn id="19" dur="500"/>
                                        <p:tgtEl>
                                          <p:spTgt spid="2">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t>Deep learning is a subfield of Machine Learning based on artificial neural networks.</a:t>
            </a:r>
            <a:endParaRPr lang="en-US" sz="1600">
              <a:solidFill>
                <a:srgbClr val="92D050"/>
              </a:solidFill>
            </a:endParaRPr>
          </a:p>
          <a:p>
            <a:pPr marL="342900" indent="-342900">
              <a:buFont typeface="Wingdings" panose="05000000000000000000" pitchFamily="2" charset="2"/>
              <a:buChar char="§"/>
            </a:pPr>
            <a:r>
              <a:rPr lang="en-US" sz="1600">
                <a:solidFill>
                  <a:srgbClr val="92D050"/>
                </a:solidFill>
              </a:rPr>
              <a:t>The top-performing models in many domains at the moment are deep-learning-based models, e.g. in NLP (GPT-3, BERT), Computer Vision (), </a:t>
            </a:r>
          </a:p>
          <a:p>
            <a:pPr marL="342900" indent="-342900">
              <a:buFont typeface="Wingdings" panose="05000000000000000000" pitchFamily="2" charset="2"/>
              <a:buChar char="§"/>
            </a:pPr>
            <a:r>
              <a:rPr lang="en-US" sz="1600">
                <a:solidFill>
                  <a:srgbClr val="92D050"/>
                </a:solidFill>
              </a:rPr>
              <a:t>Deep learning is the field that is the closest to general artificial intelligence that we have at this point in time (although arguably we are still far away from general artificial intelligence)</a:t>
            </a:r>
          </a:p>
          <a:p>
            <a:pPr marL="342900" indent="-342900">
              <a:buFont typeface="Wingdings" panose="05000000000000000000" pitchFamily="2" charset="2"/>
              <a:buChar char="§"/>
            </a:pPr>
            <a:endParaRPr lang="en-US" sz="160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Applications of Deep Learning: Speech</a:t>
            </a:r>
            <a:endParaRPr lang="en-DE"/>
          </a:p>
        </p:txBody>
      </p:sp>
    </p:spTree>
    <p:extLst>
      <p:ext uri="{BB962C8B-B14F-4D97-AF65-F5344CB8AC3E}">
        <p14:creationId xmlns:p14="http://schemas.microsoft.com/office/powerpoint/2010/main" val="2849607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t>Deep learning is a subfield of Machine Learning based on artificial neural networks.</a:t>
            </a:r>
            <a:endParaRPr lang="en-US" sz="1600">
              <a:solidFill>
                <a:srgbClr val="92D050"/>
              </a:solidFill>
            </a:endParaRPr>
          </a:p>
          <a:p>
            <a:pPr marL="342900" indent="-342900">
              <a:buFont typeface="Wingdings" panose="05000000000000000000" pitchFamily="2" charset="2"/>
              <a:buChar char="§"/>
            </a:pPr>
            <a:r>
              <a:rPr lang="en-US" sz="1600">
                <a:solidFill>
                  <a:srgbClr val="92D050"/>
                </a:solidFill>
              </a:rPr>
              <a:t>The top-performing models in many domains at the moment are deep-learning-based models, e.g. in NLP (GPT-3, BERT), Computer Vision (), </a:t>
            </a:r>
          </a:p>
          <a:p>
            <a:pPr marL="342900" indent="-342900">
              <a:buFont typeface="Wingdings" panose="05000000000000000000" pitchFamily="2" charset="2"/>
              <a:buChar char="§"/>
            </a:pPr>
            <a:r>
              <a:rPr lang="en-US" sz="1600">
                <a:solidFill>
                  <a:srgbClr val="92D050"/>
                </a:solidFill>
              </a:rPr>
              <a:t>Deep learning is the field that is the closest to general artificial intelligence that we have at this point in time (although arguably we are still far away from general artificial intelligence)</a:t>
            </a:r>
          </a:p>
          <a:p>
            <a:pPr marL="342900" indent="-342900">
              <a:buFont typeface="Wingdings" panose="05000000000000000000" pitchFamily="2" charset="2"/>
              <a:buChar char="§"/>
            </a:pPr>
            <a:endParaRPr lang="en-US" sz="160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Fully-Connected Neural Networks</a:t>
            </a:r>
            <a:endParaRPr lang="en-DE"/>
          </a:p>
        </p:txBody>
      </p:sp>
    </p:spTree>
    <p:extLst>
      <p:ext uri="{BB962C8B-B14F-4D97-AF65-F5344CB8AC3E}">
        <p14:creationId xmlns:p14="http://schemas.microsoft.com/office/powerpoint/2010/main" val="17831864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Sequence to Sequence Tasks</a:t>
            </a:r>
            <a:endParaRPr lang="en-DE"/>
          </a:p>
        </p:txBody>
      </p:sp>
      <p:pic>
        <p:nvPicPr>
          <p:cNvPr id="8" name="Content Placeholder 7">
            <a:extLst>
              <a:ext uri="{FF2B5EF4-FFF2-40B4-BE49-F238E27FC236}">
                <a16:creationId xmlns:a16="http://schemas.microsoft.com/office/drawing/2014/main" id="{4B0B67DB-1FB6-4055-97B1-BD59A36649E7}"/>
              </a:ext>
            </a:extLst>
          </p:cNvPr>
          <p:cNvPicPr>
            <a:picLocks noGrp="1" noChangeAspect="1"/>
          </p:cNvPicPr>
          <p:nvPr>
            <p:ph idx="1"/>
          </p:nvPr>
        </p:nvPicPr>
        <p:blipFill>
          <a:blip r:embed="rId2"/>
          <a:stretch>
            <a:fillRect/>
          </a:stretch>
        </p:blipFill>
        <p:spPr>
          <a:xfrm>
            <a:off x="823024" y="1657102"/>
            <a:ext cx="10307488" cy="3543795"/>
          </a:xfrm>
        </p:spPr>
      </p:pic>
    </p:spTree>
    <p:extLst>
      <p:ext uri="{BB962C8B-B14F-4D97-AF65-F5344CB8AC3E}">
        <p14:creationId xmlns:p14="http://schemas.microsoft.com/office/powerpoint/2010/main" val="30294224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t>“Novel” dominating deep learning architecture. Originally designed for sequence-to-sequence tasks (in particular machine translation)</a:t>
            </a:r>
          </a:p>
          <a:p>
            <a:pPr marL="1028700" lvl="1" indent="-342900">
              <a:buFont typeface="Wingdings" panose="05000000000000000000" pitchFamily="2" charset="2"/>
              <a:buChar char="§"/>
            </a:pPr>
            <a:r>
              <a:rPr lang="en-US"/>
              <a:t>Transformer:</a:t>
            </a:r>
            <a:r>
              <a:rPr lang="en-US">
                <a:solidFill>
                  <a:srgbClr val="92D050"/>
                </a:solidFill>
              </a:rPr>
              <a:t> Vaswani, A. </a:t>
            </a:r>
            <a:r>
              <a:rPr lang="en-US" i="1">
                <a:solidFill>
                  <a:srgbClr val="92D050"/>
                </a:solidFill>
              </a:rPr>
              <a:t>et al.</a:t>
            </a:r>
            <a:r>
              <a:rPr lang="en-US">
                <a:solidFill>
                  <a:srgbClr val="92D050"/>
                </a:solidFill>
              </a:rPr>
              <a:t> Attention Is All You Need. </a:t>
            </a:r>
            <a:r>
              <a:rPr lang="en-US" i="1" err="1">
                <a:solidFill>
                  <a:srgbClr val="92D050"/>
                </a:solidFill>
              </a:rPr>
              <a:t>arXiv</a:t>
            </a:r>
            <a:r>
              <a:rPr lang="en-US" i="1">
                <a:solidFill>
                  <a:srgbClr val="92D050"/>
                </a:solidFill>
              </a:rPr>
              <a:t> [cs.CL]</a:t>
            </a:r>
            <a:r>
              <a:rPr lang="en-US">
                <a:solidFill>
                  <a:srgbClr val="92D050"/>
                </a:solidFill>
              </a:rPr>
              <a:t> (2017)</a:t>
            </a:r>
          </a:p>
          <a:p>
            <a:pPr marL="342900" indent="-342900">
              <a:buFont typeface="Wingdings" panose="05000000000000000000" pitchFamily="2" charset="2"/>
              <a:buChar char="§"/>
            </a:pPr>
            <a:r>
              <a:rPr lang="en-US" sz="1600"/>
              <a:t>Large-scale state-of-the-art NLP models were possible thanks to Transformers and self-attention combined with transfer learning and unsupervised pre-training</a:t>
            </a:r>
          </a:p>
          <a:p>
            <a:pPr marL="1028700" lvl="1" indent="-342900">
              <a:buFont typeface="Wingdings" panose="05000000000000000000" pitchFamily="2" charset="2"/>
              <a:buChar char="§"/>
            </a:pPr>
            <a:r>
              <a:rPr lang="en-US"/>
              <a:t>BERT: </a:t>
            </a:r>
            <a:r>
              <a:rPr lang="en-US">
                <a:solidFill>
                  <a:srgbClr val="92D050"/>
                </a:solidFill>
              </a:rPr>
              <a:t>Devlin, J., Chang, M.-W., Lee, K. &amp; Toutanova, K. BERT: Pre-training of Deep Bidirectional Transformers for Language Understanding. </a:t>
            </a:r>
            <a:r>
              <a:rPr lang="en-US" err="1">
                <a:solidFill>
                  <a:srgbClr val="92D050"/>
                </a:solidFill>
              </a:rPr>
              <a:t>arXiv</a:t>
            </a:r>
            <a:r>
              <a:rPr lang="en-US">
                <a:solidFill>
                  <a:srgbClr val="92D050"/>
                </a:solidFill>
              </a:rPr>
              <a:t> [cs.CL] (2018)</a:t>
            </a:r>
          </a:p>
          <a:p>
            <a:pPr marL="1028700" lvl="1" indent="-342900">
              <a:buFont typeface="Wingdings" panose="05000000000000000000" pitchFamily="2" charset="2"/>
              <a:buChar char="§"/>
            </a:pPr>
            <a:r>
              <a:rPr lang="en-US"/>
              <a:t>GPT-2:</a:t>
            </a:r>
            <a:r>
              <a:rPr lang="en-US">
                <a:solidFill>
                  <a:srgbClr val="92D050"/>
                </a:solidFill>
              </a:rPr>
              <a:t> Radford, A. et al. Language models are unsupervised multitask learners. </a:t>
            </a:r>
            <a:r>
              <a:rPr lang="en-US" err="1">
                <a:solidFill>
                  <a:srgbClr val="92D050"/>
                </a:solidFill>
              </a:rPr>
              <a:t>OpenAI</a:t>
            </a:r>
            <a:r>
              <a:rPr lang="en-US">
                <a:solidFill>
                  <a:srgbClr val="92D050"/>
                </a:solidFill>
              </a:rPr>
              <a:t> blog 1, 9 (2019)</a:t>
            </a:r>
          </a:p>
          <a:p>
            <a:pPr marL="1028700" lvl="1" indent="-342900">
              <a:buFont typeface="Wingdings" panose="05000000000000000000" pitchFamily="2" charset="2"/>
              <a:buChar char="§"/>
            </a:pPr>
            <a:r>
              <a:rPr lang="en-US"/>
              <a:t>GPT-3: </a:t>
            </a:r>
            <a:r>
              <a:rPr lang="en-US">
                <a:solidFill>
                  <a:srgbClr val="92D050"/>
                </a:solidFill>
              </a:rPr>
              <a:t>Brown, T. et al. Language Models are Few-Shot Learners. Adv. Neural Inf. Process. Syst. 33, 1877–1901 (2020)</a:t>
            </a:r>
          </a:p>
          <a:p>
            <a:pPr marL="1028700" lvl="1" indent="-342900">
              <a:buFont typeface="Wingdings" panose="05000000000000000000" pitchFamily="2" charset="2"/>
              <a:buChar char="§"/>
            </a:pPr>
            <a:r>
              <a:rPr lang="en-US" err="1"/>
              <a:t>RoBERTa</a:t>
            </a:r>
            <a:r>
              <a:rPr lang="en-US"/>
              <a:t>: </a:t>
            </a:r>
            <a:r>
              <a:rPr lang="en-US">
                <a:solidFill>
                  <a:srgbClr val="92D050"/>
                </a:solidFill>
              </a:rPr>
              <a:t>Liu, Y. et al. </a:t>
            </a:r>
            <a:r>
              <a:rPr lang="en-US" err="1">
                <a:solidFill>
                  <a:srgbClr val="92D050"/>
                </a:solidFill>
              </a:rPr>
              <a:t>RoBERTa</a:t>
            </a:r>
            <a:r>
              <a:rPr lang="en-US">
                <a:solidFill>
                  <a:srgbClr val="92D050"/>
                </a:solidFill>
              </a:rPr>
              <a:t>: A robustly optimized BERT pretraining approach. </a:t>
            </a:r>
            <a:r>
              <a:rPr lang="en-US" err="1">
                <a:solidFill>
                  <a:srgbClr val="92D050"/>
                </a:solidFill>
              </a:rPr>
              <a:t>arXiv</a:t>
            </a:r>
            <a:r>
              <a:rPr lang="en-US">
                <a:solidFill>
                  <a:srgbClr val="92D050"/>
                </a:solidFill>
              </a:rPr>
              <a:t> [cs.CL] (2019)</a:t>
            </a:r>
          </a:p>
          <a:p>
            <a:pPr marL="342900" indent="-342900">
              <a:buFont typeface="Wingdings" panose="05000000000000000000" pitchFamily="2" charset="2"/>
              <a:buChar char="§"/>
            </a:pPr>
            <a:r>
              <a:rPr lang="en-US" sz="1600"/>
              <a:t>Top-1 resource hub for transformers &amp; NLP: </a:t>
            </a:r>
            <a:r>
              <a:rPr lang="en-US" sz="1600" err="1"/>
              <a:t>Huggingface</a:t>
            </a:r>
            <a:r>
              <a:rPr lang="en-US" sz="1600"/>
              <a:t> Transformers</a:t>
            </a:r>
          </a:p>
          <a:p>
            <a:pPr marL="1028700" lvl="1" indent="-342900">
              <a:buFont typeface="Wingdings" panose="05000000000000000000" pitchFamily="2" charset="2"/>
              <a:buChar char="§"/>
            </a:pPr>
            <a:r>
              <a:rPr lang="en-US">
                <a:solidFill>
                  <a:srgbClr val="92D050"/>
                </a:solidFill>
              </a:rPr>
              <a:t>https://huggingface.co/docs/transformers/index</a:t>
            </a:r>
            <a:endParaRPr lang="en-DE">
              <a:solidFill>
                <a:srgbClr val="92D050"/>
              </a:solidFill>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Transformers</a:t>
            </a:r>
            <a:endParaRPr lang="en-DE"/>
          </a:p>
        </p:txBody>
      </p:sp>
      <p:pic>
        <p:nvPicPr>
          <p:cNvPr id="5" name="Picture 4" descr="Icon&#10;&#10;Description automatically generated">
            <a:extLst>
              <a:ext uri="{FF2B5EF4-FFF2-40B4-BE49-F238E27FC236}">
                <a16:creationId xmlns:a16="http://schemas.microsoft.com/office/drawing/2014/main" id="{C603BF0B-8039-4585-9A54-9A015BF779D0}"/>
              </a:ext>
            </a:extLst>
          </p:cNvPr>
          <p:cNvPicPr>
            <a:picLocks noChangeAspect="1"/>
          </p:cNvPicPr>
          <p:nvPr/>
        </p:nvPicPr>
        <p:blipFill>
          <a:blip r:embed="rId2"/>
          <a:stretch>
            <a:fillRect/>
          </a:stretch>
        </p:blipFill>
        <p:spPr>
          <a:xfrm>
            <a:off x="7322182" y="4948145"/>
            <a:ext cx="552312" cy="552312"/>
          </a:xfrm>
          <a:prstGeom prst="rect">
            <a:avLst/>
          </a:prstGeom>
        </p:spPr>
      </p:pic>
    </p:spTree>
    <p:extLst>
      <p:ext uri="{BB962C8B-B14F-4D97-AF65-F5344CB8AC3E}">
        <p14:creationId xmlns:p14="http://schemas.microsoft.com/office/powerpoint/2010/main" val="15685403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Autoencoders</a:t>
            </a:r>
            <a:endParaRPr lang="en-DE"/>
          </a:p>
        </p:txBody>
      </p:sp>
      <p:sp>
        <p:nvSpPr>
          <p:cNvPr id="5" name="Content Placeholder 4">
            <a:extLst>
              <a:ext uri="{FF2B5EF4-FFF2-40B4-BE49-F238E27FC236}">
                <a16:creationId xmlns:a16="http://schemas.microsoft.com/office/drawing/2014/main" id="{D69575C9-A6A7-412A-9CB3-BD09C259B8B9}"/>
              </a:ext>
            </a:extLst>
          </p:cNvPr>
          <p:cNvSpPr>
            <a:spLocks noGrp="1"/>
          </p:cNvSpPr>
          <p:nvPr>
            <p:ph idx="1"/>
          </p:nvPr>
        </p:nvSpPr>
        <p:spPr/>
        <p:txBody>
          <a:bodyPr/>
          <a:lstStyle/>
          <a:p>
            <a:endParaRPr lang="en-DE"/>
          </a:p>
        </p:txBody>
      </p:sp>
      <p:pic>
        <p:nvPicPr>
          <p:cNvPr id="9" name="Picture 8">
            <a:extLst>
              <a:ext uri="{FF2B5EF4-FFF2-40B4-BE49-F238E27FC236}">
                <a16:creationId xmlns:a16="http://schemas.microsoft.com/office/drawing/2014/main" id="{4ED52611-CE41-4304-A9E8-222D24C6059D}"/>
              </a:ext>
            </a:extLst>
          </p:cNvPr>
          <p:cNvPicPr>
            <a:picLocks noChangeAspect="1"/>
          </p:cNvPicPr>
          <p:nvPr/>
        </p:nvPicPr>
        <p:blipFill>
          <a:blip r:embed="rId2"/>
          <a:stretch>
            <a:fillRect/>
          </a:stretch>
        </p:blipFill>
        <p:spPr>
          <a:xfrm>
            <a:off x="691376" y="1524000"/>
            <a:ext cx="7954485" cy="3724795"/>
          </a:xfrm>
          <a:prstGeom prst="rect">
            <a:avLst/>
          </a:prstGeom>
        </p:spPr>
      </p:pic>
    </p:spTree>
    <p:extLst>
      <p:ext uri="{BB962C8B-B14F-4D97-AF65-F5344CB8AC3E}">
        <p14:creationId xmlns:p14="http://schemas.microsoft.com/office/powerpoint/2010/main" val="26233719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t>Variational Autoencoders (VAEs)</a:t>
            </a:r>
          </a:p>
          <a:p>
            <a:pPr marL="342900" indent="-342900">
              <a:buFont typeface="Wingdings" panose="05000000000000000000" pitchFamily="2" charset="2"/>
              <a:buChar char="§"/>
            </a:pPr>
            <a:r>
              <a:rPr lang="en-US" sz="1600">
                <a:solidFill>
                  <a:srgbClr val="92D050"/>
                </a:solidFill>
              </a:rPr>
              <a:t>Generative Adversarial Networks (GANs)</a:t>
            </a:r>
          </a:p>
          <a:p>
            <a:pPr marL="342900" indent="-342900">
              <a:buFont typeface="Wingdings" panose="05000000000000000000" pitchFamily="2" charset="2"/>
              <a:buChar char="§"/>
            </a:pPr>
            <a:r>
              <a:rPr lang="en-US" sz="1600">
                <a:solidFill>
                  <a:srgbClr val="92D050"/>
                </a:solidFill>
              </a:rPr>
              <a:t>Produce highly realistic pieces of content of various kind, such as images, texts and sounds</a:t>
            </a:r>
          </a:p>
          <a:p>
            <a:pPr marL="342900" indent="-342900">
              <a:buFont typeface="Wingdings" panose="05000000000000000000" pitchFamily="2" charset="2"/>
              <a:buChar char="§"/>
            </a:pPr>
            <a:r>
              <a:rPr lang="en-US">
                <a:hlinkClick r:id="rId2"/>
              </a:rPr>
              <a:t>Understanding Variational Autoencoders (VAEs) | by Joseph Rocca | Towards Data Science</a:t>
            </a:r>
            <a:endParaRPr lang="en-DE">
              <a:solidFill>
                <a:srgbClr val="92D050"/>
              </a:solidFill>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Deep Generative Models</a:t>
            </a:r>
            <a:endParaRPr lang="en-DE"/>
          </a:p>
        </p:txBody>
      </p:sp>
      <p:pic>
        <p:nvPicPr>
          <p:cNvPr id="6" name="Picture 5">
            <a:extLst>
              <a:ext uri="{FF2B5EF4-FFF2-40B4-BE49-F238E27FC236}">
                <a16:creationId xmlns:a16="http://schemas.microsoft.com/office/drawing/2014/main" id="{E1F5ACDD-C6B0-4AA6-A5CB-955F3B9EDD0C}"/>
              </a:ext>
            </a:extLst>
          </p:cNvPr>
          <p:cNvPicPr>
            <a:picLocks noChangeAspect="1"/>
          </p:cNvPicPr>
          <p:nvPr/>
        </p:nvPicPr>
        <p:blipFill>
          <a:blip r:embed="rId3"/>
          <a:stretch>
            <a:fillRect/>
          </a:stretch>
        </p:blipFill>
        <p:spPr>
          <a:xfrm>
            <a:off x="691376" y="3141671"/>
            <a:ext cx="5035335" cy="2952748"/>
          </a:xfrm>
          <a:prstGeom prst="rect">
            <a:avLst/>
          </a:prstGeom>
        </p:spPr>
      </p:pic>
      <p:sp>
        <p:nvSpPr>
          <p:cNvPr id="8" name="TextBox 7">
            <a:extLst>
              <a:ext uri="{FF2B5EF4-FFF2-40B4-BE49-F238E27FC236}">
                <a16:creationId xmlns:a16="http://schemas.microsoft.com/office/drawing/2014/main" id="{9DBAF5A4-ECD7-4980-AA37-E77C7EF275BB}"/>
              </a:ext>
            </a:extLst>
          </p:cNvPr>
          <p:cNvSpPr txBox="1"/>
          <p:nvPr/>
        </p:nvSpPr>
        <p:spPr>
          <a:xfrm>
            <a:off x="6338658" y="3429000"/>
            <a:ext cx="3577700" cy="2031325"/>
          </a:xfrm>
          <a:prstGeom prst="rect">
            <a:avLst/>
          </a:prstGeom>
          <a:noFill/>
        </p:spPr>
        <p:txBody>
          <a:bodyPr wrap="square">
            <a:spAutoFit/>
          </a:bodyPr>
          <a:lstStyle/>
          <a:p>
            <a:r>
              <a:rPr lang="en-US" b="0" i="0">
                <a:solidFill>
                  <a:srgbClr val="292929"/>
                </a:solidFill>
                <a:effectLst/>
                <a:latin typeface="charter"/>
              </a:rPr>
              <a:t>In a nutshell, a VAE is an autoencoder whose encodings distribution is </a:t>
            </a:r>
            <a:r>
              <a:rPr lang="en-US" b="0" i="0" err="1">
                <a:solidFill>
                  <a:srgbClr val="292929"/>
                </a:solidFill>
                <a:effectLst/>
                <a:latin typeface="charter"/>
              </a:rPr>
              <a:t>regularised</a:t>
            </a:r>
            <a:r>
              <a:rPr lang="en-US" b="0" i="0">
                <a:solidFill>
                  <a:srgbClr val="292929"/>
                </a:solidFill>
                <a:effectLst/>
                <a:latin typeface="charter"/>
              </a:rPr>
              <a:t> during the training in order to ensure that its latent space has good properties allowing us to generate some new data.</a:t>
            </a:r>
            <a:endParaRPr lang="en-DE"/>
          </a:p>
        </p:txBody>
      </p:sp>
    </p:spTree>
    <p:extLst>
      <p:ext uri="{BB962C8B-B14F-4D97-AF65-F5344CB8AC3E}">
        <p14:creationId xmlns:p14="http://schemas.microsoft.com/office/powerpoint/2010/main" val="4381252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t>“Novel” dominating deep learning architecture. Originally designed for sequence-to-sequence tasks (in particular machine translation)</a:t>
            </a:r>
          </a:p>
          <a:p>
            <a:pPr marL="1028700" lvl="1" indent="-342900">
              <a:buFont typeface="Wingdings" panose="05000000000000000000" pitchFamily="2" charset="2"/>
              <a:buChar char="§"/>
            </a:pPr>
            <a:r>
              <a:rPr lang="en-US"/>
              <a:t>Transformer:</a:t>
            </a:r>
            <a:r>
              <a:rPr lang="en-US">
                <a:solidFill>
                  <a:srgbClr val="92D050"/>
                </a:solidFill>
              </a:rPr>
              <a:t> Vaswani, A. </a:t>
            </a:r>
            <a:r>
              <a:rPr lang="en-US" i="1">
                <a:solidFill>
                  <a:srgbClr val="92D050"/>
                </a:solidFill>
              </a:rPr>
              <a:t>et al.</a:t>
            </a:r>
            <a:r>
              <a:rPr lang="en-US">
                <a:solidFill>
                  <a:srgbClr val="92D050"/>
                </a:solidFill>
              </a:rPr>
              <a:t> Attention Is All You Need. </a:t>
            </a:r>
            <a:r>
              <a:rPr lang="en-US" i="1" err="1">
                <a:solidFill>
                  <a:srgbClr val="92D050"/>
                </a:solidFill>
              </a:rPr>
              <a:t>arXiv</a:t>
            </a:r>
            <a:r>
              <a:rPr lang="en-US" i="1">
                <a:solidFill>
                  <a:srgbClr val="92D050"/>
                </a:solidFill>
              </a:rPr>
              <a:t> [cs.CL]</a:t>
            </a:r>
            <a:r>
              <a:rPr lang="en-US">
                <a:solidFill>
                  <a:srgbClr val="92D050"/>
                </a:solidFill>
              </a:rPr>
              <a:t> (2017)</a:t>
            </a:r>
          </a:p>
          <a:p>
            <a:pPr marL="342900" indent="-342900">
              <a:buFont typeface="Wingdings" panose="05000000000000000000" pitchFamily="2" charset="2"/>
              <a:buChar char="§"/>
            </a:pPr>
            <a:r>
              <a:rPr lang="en-US" sz="1600"/>
              <a:t>Large-scale state-of-the-art NLP models were possible thanks to Transformers and self-attention combined with transfer learning and unsupervised pre-training</a:t>
            </a:r>
          </a:p>
          <a:p>
            <a:pPr marL="1028700" lvl="1" indent="-342900">
              <a:buFont typeface="Wingdings" panose="05000000000000000000" pitchFamily="2" charset="2"/>
              <a:buChar char="§"/>
            </a:pPr>
            <a:r>
              <a:rPr lang="en-US"/>
              <a:t>BERT: </a:t>
            </a:r>
            <a:r>
              <a:rPr lang="en-US">
                <a:solidFill>
                  <a:srgbClr val="92D050"/>
                </a:solidFill>
              </a:rPr>
              <a:t>Devlin, J., Chang, M.-W., Lee, K. &amp; Toutanova, K. BERT: Pre-training of Deep Bidirectional Transformers for Language Understanding. </a:t>
            </a:r>
            <a:r>
              <a:rPr lang="en-US" err="1">
                <a:solidFill>
                  <a:srgbClr val="92D050"/>
                </a:solidFill>
              </a:rPr>
              <a:t>arXiv</a:t>
            </a:r>
            <a:r>
              <a:rPr lang="en-US">
                <a:solidFill>
                  <a:srgbClr val="92D050"/>
                </a:solidFill>
              </a:rPr>
              <a:t> [cs.CL] (2018)</a:t>
            </a:r>
          </a:p>
          <a:p>
            <a:pPr marL="1028700" lvl="1" indent="-342900">
              <a:buFont typeface="Wingdings" panose="05000000000000000000" pitchFamily="2" charset="2"/>
              <a:buChar char="§"/>
            </a:pPr>
            <a:r>
              <a:rPr lang="en-US"/>
              <a:t>GPT-2:</a:t>
            </a:r>
            <a:r>
              <a:rPr lang="en-US">
                <a:solidFill>
                  <a:srgbClr val="92D050"/>
                </a:solidFill>
              </a:rPr>
              <a:t> Radford, A. et al. Language models are unsupervised multitask learners. </a:t>
            </a:r>
            <a:r>
              <a:rPr lang="en-US" err="1">
                <a:solidFill>
                  <a:srgbClr val="92D050"/>
                </a:solidFill>
              </a:rPr>
              <a:t>OpenAI</a:t>
            </a:r>
            <a:r>
              <a:rPr lang="en-US">
                <a:solidFill>
                  <a:srgbClr val="92D050"/>
                </a:solidFill>
              </a:rPr>
              <a:t> blog 1, 9 (2019)</a:t>
            </a:r>
          </a:p>
          <a:p>
            <a:pPr marL="1028700" lvl="1" indent="-342900">
              <a:buFont typeface="Wingdings" panose="05000000000000000000" pitchFamily="2" charset="2"/>
              <a:buChar char="§"/>
            </a:pPr>
            <a:r>
              <a:rPr lang="en-US"/>
              <a:t>GPT-3: </a:t>
            </a:r>
            <a:r>
              <a:rPr lang="en-US">
                <a:solidFill>
                  <a:srgbClr val="92D050"/>
                </a:solidFill>
              </a:rPr>
              <a:t>Brown, T. et al. Language Models are Few-Shot Learners. Adv. Neural Inf. Process. Syst. 33, 1877–1901 (2020)</a:t>
            </a:r>
          </a:p>
          <a:p>
            <a:pPr marL="1028700" lvl="1" indent="-342900">
              <a:buFont typeface="Wingdings" panose="05000000000000000000" pitchFamily="2" charset="2"/>
              <a:buChar char="§"/>
            </a:pPr>
            <a:r>
              <a:rPr lang="en-US" err="1"/>
              <a:t>RoBERTa</a:t>
            </a:r>
            <a:r>
              <a:rPr lang="en-US"/>
              <a:t>: </a:t>
            </a:r>
            <a:r>
              <a:rPr lang="en-US">
                <a:solidFill>
                  <a:srgbClr val="92D050"/>
                </a:solidFill>
              </a:rPr>
              <a:t>Liu, Y. et al. </a:t>
            </a:r>
            <a:r>
              <a:rPr lang="en-US" err="1">
                <a:solidFill>
                  <a:srgbClr val="92D050"/>
                </a:solidFill>
              </a:rPr>
              <a:t>RoBERTa</a:t>
            </a:r>
            <a:r>
              <a:rPr lang="en-US">
                <a:solidFill>
                  <a:srgbClr val="92D050"/>
                </a:solidFill>
              </a:rPr>
              <a:t>: A robustly optimized BERT pretraining approach. </a:t>
            </a:r>
            <a:r>
              <a:rPr lang="en-US" err="1">
                <a:solidFill>
                  <a:srgbClr val="92D050"/>
                </a:solidFill>
              </a:rPr>
              <a:t>arXiv</a:t>
            </a:r>
            <a:r>
              <a:rPr lang="en-US">
                <a:solidFill>
                  <a:srgbClr val="92D050"/>
                </a:solidFill>
              </a:rPr>
              <a:t> [cs.CL] (2019)</a:t>
            </a:r>
          </a:p>
          <a:p>
            <a:pPr marL="342900" indent="-342900">
              <a:buFont typeface="Wingdings" panose="05000000000000000000" pitchFamily="2" charset="2"/>
              <a:buChar char="§"/>
            </a:pPr>
            <a:r>
              <a:rPr lang="en-US" sz="1600"/>
              <a:t>Top-1 resource hub for transformers &amp; NLP: </a:t>
            </a:r>
            <a:r>
              <a:rPr lang="en-US" sz="1600" err="1"/>
              <a:t>Huggingface</a:t>
            </a:r>
            <a:r>
              <a:rPr lang="en-US" sz="1600"/>
              <a:t> Transformers</a:t>
            </a:r>
          </a:p>
          <a:p>
            <a:pPr marL="1028700" lvl="1" indent="-342900">
              <a:buFont typeface="Wingdings" panose="05000000000000000000" pitchFamily="2" charset="2"/>
              <a:buChar char="§"/>
            </a:pPr>
            <a:r>
              <a:rPr lang="en-US">
                <a:solidFill>
                  <a:srgbClr val="92D050"/>
                </a:solidFill>
              </a:rPr>
              <a:t>https://huggingface.co/docs/transformers/index</a:t>
            </a:r>
            <a:endParaRPr lang="en-DE">
              <a:solidFill>
                <a:srgbClr val="92D050"/>
              </a:solidFill>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Transformers</a:t>
            </a:r>
            <a:endParaRPr lang="en-DE"/>
          </a:p>
        </p:txBody>
      </p:sp>
      <p:pic>
        <p:nvPicPr>
          <p:cNvPr id="5" name="Picture 4" descr="Icon&#10;&#10;Description automatically generated">
            <a:extLst>
              <a:ext uri="{FF2B5EF4-FFF2-40B4-BE49-F238E27FC236}">
                <a16:creationId xmlns:a16="http://schemas.microsoft.com/office/drawing/2014/main" id="{C603BF0B-8039-4585-9A54-9A015BF779D0}"/>
              </a:ext>
            </a:extLst>
          </p:cNvPr>
          <p:cNvPicPr>
            <a:picLocks noChangeAspect="1"/>
          </p:cNvPicPr>
          <p:nvPr/>
        </p:nvPicPr>
        <p:blipFill>
          <a:blip r:embed="rId2"/>
          <a:stretch>
            <a:fillRect/>
          </a:stretch>
        </p:blipFill>
        <p:spPr>
          <a:xfrm>
            <a:off x="7322182" y="4948145"/>
            <a:ext cx="552312" cy="552312"/>
          </a:xfrm>
          <a:prstGeom prst="rect">
            <a:avLst/>
          </a:prstGeom>
        </p:spPr>
      </p:pic>
    </p:spTree>
    <p:extLst>
      <p:ext uri="{BB962C8B-B14F-4D97-AF65-F5344CB8AC3E}">
        <p14:creationId xmlns:p14="http://schemas.microsoft.com/office/powerpoint/2010/main" val="23364053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p:txBody>
          <a:bodyPr/>
          <a:lstStyle/>
          <a:p>
            <a:pPr marL="342900" indent="-342900">
              <a:buFont typeface="Wingdings" panose="05000000000000000000" pitchFamily="2" charset="2"/>
              <a:buChar char="§"/>
            </a:pPr>
            <a:r>
              <a:rPr lang="en-US" sz="1600">
                <a:hlinkClick r:id="rId2"/>
              </a:rPr>
              <a:t>Coursera Deep Learning Specialization</a:t>
            </a:r>
            <a:r>
              <a:rPr lang="en-US" sz="1600"/>
              <a:t> by deeplearning.ai / Andrew Ng</a:t>
            </a:r>
          </a:p>
          <a:p>
            <a:pPr marL="1028700" lvl="1" indent="-342900">
              <a:buFont typeface="Wingdings" panose="05000000000000000000" pitchFamily="2" charset="2"/>
              <a:buChar char="§"/>
            </a:pPr>
            <a:r>
              <a:rPr lang="en-US" sz="1400"/>
              <a:t>Covers neural networks &amp; deep learning fundamentals, hyperparameter tuning, regularization &amp; optimization, how to structure ML projects, convolutional neural networks and sequence models</a:t>
            </a:r>
          </a:p>
          <a:p>
            <a:pPr marL="342900" indent="-342900">
              <a:buFont typeface="Wingdings" panose="05000000000000000000" pitchFamily="2" charset="2"/>
              <a:buChar char="§"/>
            </a:pPr>
            <a:r>
              <a:rPr lang="en-US" sz="1600">
                <a:hlinkClick r:id="rId3"/>
              </a:rPr>
              <a:t>Deep Learning Course at the Center for Data Science NYU</a:t>
            </a:r>
            <a:r>
              <a:rPr lang="en-US" sz="1600"/>
              <a:t> by Yann </a:t>
            </a:r>
            <a:r>
              <a:rPr lang="en-US" sz="1600" err="1"/>
              <a:t>LeCun</a:t>
            </a:r>
            <a:r>
              <a:rPr lang="en-US" sz="1600"/>
              <a:t> (one of the deep learning </a:t>
            </a:r>
            <a:r>
              <a:rPr lang="en-US" sz="1600" err="1"/>
              <a:t>goodfathers</a:t>
            </a:r>
            <a:r>
              <a:rPr lang="en-US" sz="1600"/>
              <a:t>)</a:t>
            </a:r>
          </a:p>
          <a:p>
            <a:pPr marL="342900" indent="-342900">
              <a:buFont typeface="Wingdings" panose="05000000000000000000" pitchFamily="2" charset="2"/>
              <a:buChar char="§"/>
            </a:pPr>
            <a:r>
              <a:rPr lang="en-US" sz="1600">
                <a:hlinkClick r:id="rId4"/>
              </a:rPr>
              <a:t>Deep Learning MIT book</a:t>
            </a:r>
            <a:r>
              <a:rPr lang="en-US" sz="1600"/>
              <a:t> by Ian Goodfellow (among other things the creator of Generative Adversarial Networks) and </a:t>
            </a:r>
            <a:r>
              <a:rPr lang="en-US" sz="1600" err="1"/>
              <a:t>Yoshua</a:t>
            </a:r>
            <a:r>
              <a:rPr lang="en-US" sz="1600"/>
              <a:t> </a:t>
            </a:r>
            <a:r>
              <a:rPr lang="en-US" sz="1600" err="1"/>
              <a:t>Bengio</a:t>
            </a:r>
            <a:r>
              <a:rPr lang="en-US" sz="1600"/>
              <a:t> (another deep learning </a:t>
            </a:r>
            <a:r>
              <a:rPr lang="en-US" sz="1600" err="1"/>
              <a:t>goodfather</a:t>
            </a:r>
            <a:r>
              <a:rPr lang="en-US" sz="1600"/>
              <a:t>)</a:t>
            </a:r>
          </a:p>
          <a:p>
            <a:pPr marL="342900" indent="-342900">
              <a:buFont typeface="Wingdings" panose="05000000000000000000" pitchFamily="2" charset="2"/>
              <a:buChar char="§"/>
            </a:pPr>
            <a:r>
              <a:rPr lang="en-US" sz="1600">
                <a:hlinkClick r:id="rId5"/>
              </a:rPr>
              <a:t>Paid O’Reilly hands-on ML book</a:t>
            </a:r>
            <a:r>
              <a:rPr lang="en-US" sz="1600"/>
              <a:t> by </a:t>
            </a:r>
            <a:r>
              <a:rPr lang="en-US" sz="1600" err="1"/>
              <a:t>Aurélien</a:t>
            </a:r>
            <a:r>
              <a:rPr lang="en-US" sz="1600"/>
              <a:t> </a:t>
            </a:r>
            <a:r>
              <a:rPr lang="en-US" sz="1600" err="1"/>
              <a:t>Géron</a:t>
            </a:r>
            <a:endParaRPr lang="en-US" sz="160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a:t>Awesome Resources to Master Deep Learning</a:t>
            </a:r>
            <a:endParaRPr lang="en-DE"/>
          </a:p>
        </p:txBody>
      </p:sp>
    </p:spTree>
    <p:extLst>
      <p:ext uri="{BB962C8B-B14F-4D97-AF65-F5344CB8AC3E}">
        <p14:creationId xmlns:p14="http://schemas.microsoft.com/office/powerpoint/2010/main" val="39013982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F1813EE5-ED65-5434-9FA9-2E0247B368B4}"/>
              </a:ext>
            </a:extLst>
          </p:cNvPr>
          <p:cNvSpPr>
            <a:spLocks noGrp="1"/>
          </p:cNvSpPr>
          <p:nvPr>
            <p:ph idx="1"/>
          </p:nvPr>
        </p:nvSpPr>
        <p:spPr>
          <a:xfrm>
            <a:off x="691375" y="1304875"/>
            <a:ext cx="10783229" cy="3038525"/>
          </a:xfrm>
        </p:spPr>
        <p:txBody>
          <a:bodyPr/>
          <a:lstStyle/>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3"/>
              </a:rPr>
              <a:t>Deeplearning.ai Deep Learning Specialization</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4"/>
              </a:rPr>
              <a:t>Fast.ai Practical Deep Learning for Coders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5"/>
              </a:rPr>
              <a:t>Yann </a:t>
            </a:r>
            <a:r>
              <a:rPr lang="en-US" sz="1800" dirty="0" err="1">
                <a:solidFill>
                  <a:srgbClr val="595959"/>
                </a:solidFill>
                <a:latin typeface="Segoe UI Light" panose="020B0502040204020203" pitchFamily="34" charset="0"/>
                <a:ea typeface="+mn-ea"/>
                <a:cs typeface="Segoe UI Light" panose="020B0502040204020203" pitchFamily="34" charset="0"/>
                <a:hlinkClick r:id="rId5"/>
              </a:rPr>
              <a:t>LeCun’s</a:t>
            </a:r>
            <a:r>
              <a:rPr lang="en-US" sz="1800" dirty="0">
                <a:solidFill>
                  <a:srgbClr val="595959"/>
                </a:solidFill>
                <a:latin typeface="Segoe UI Light" panose="020B0502040204020203" pitchFamily="34" charset="0"/>
                <a:ea typeface="+mn-ea"/>
                <a:cs typeface="Segoe UI Light" panose="020B0502040204020203" pitchFamily="34" charset="0"/>
                <a:hlinkClick r:id="rId5"/>
              </a:rPr>
              <a:t> Deep Learning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6"/>
              </a:rPr>
              <a:t>Ian Goodfellow’s Deep Learning Book</a:t>
            </a:r>
            <a:endParaRPr lang="en-US" dirty="0"/>
          </a:p>
          <a:p>
            <a:pPr marL="1028700" lvl="1" indent="-342900">
              <a:buFont typeface="Arial" panose="020B0604020202020204" pitchFamily="34" charset="0"/>
              <a:buChar char="•"/>
            </a:pPr>
            <a:endParaRPr lang="en-DE" dirty="0"/>
          </a:p>
        </p:txBody>
      </p:sp>
      <p:sp>
        <p:nvSpPr>
          <p:cNvPr id="17" name="Title 2">
            <a:extLst>
              <a:ext uri="{FF2B5EF4-FFF2-40B4-BE49-F238E27FC236}">
                <a16:creationId xmlns:a16="http://schemas.microsoft.com/office/drawing/2014/main" id="{5CF0B505-4B64-7508-D2D2-DAFB539B73FC}"/>
              </a:ext>
            </a:extLst>
          </p:cNvPr>
          <p:cNvSpPr txBox="1">
            <a:spLocks/>
          </p:cNvSpPr>
          <p:nvPr/>
        </p:nvSpPr>
        <p:spPr>
          <a:xfrm>
            <a:off x="691376" y="390719"/>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Resources</a:t>
            </a:r>
          </a:p>
        </p:txBody>
      </p:sp>
    </p:spTree>
    <p:extLst>
      <p:ext uri="{BB962C8B-B14F-4D97-AF65-F5344CB8AC3E}">
        <p14:creationId xmlns:p14="http://schemas.microsoft.com/office/powerpoint/2010/main" val="133969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Lab</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Deep Learning with </a:t>
            </a:r>
            <a:r>
              <a:rPr lang="en-US" dirty="0" err="1"/>
              <a:t>PyTorch</a:t>
            </a:r>
            <a:r>
              <a:rPr lang="en-US" dirty="0"/>
              <a:t> &amp; Hugging Face Transformers </a:t>
            </a:r>
            <a:endParaRPr lang="en-DE" dirty="0"/>
          </a:p>
        </p:txBody>
      </p:sp>
    </p:spTree>
    <p:extLst>
      <p:ext uri="{BB962C8B-B14F-4D97-AF65-F5344CB8AC3E}">
        <p14:creationId xmlns:p14="http://schemas.microsoft.com/office/powerpoint/2010/main" val="31502252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98486"/>
            <a:ext cx="10783228" cy="4693339"/>
          </a:xfrm>
        </p:spPr>
        <p:txBody>
          <a:bodyPr/>
          <a:lstStyle/>
          <a:p>
            <a:pPr marL="342900" indent="-342900">
              <a:buFont typeface="Wingdings" panose="05000000000000000000" pitchFamily="2" charset="2"/>
              <a:buChar char="§"/>
            </a:pPr>
            <a:r>
              <a:rPr lang="en-US" sz="1600"/>
              <a:t>“Machine learning algorithms, inspired by the brain, based on learning multiple levels of representation / abstraction.” (</a:t>
            </a:r>
            <a:r>
              <a:rPr lang="en-US" sz="1600" err="1"/>
              <a:t>Yoshua</a:t>
            </a:r>
            <a:r>
              <a:rPr lang="en-US" sz="1600"/>
              <a:t> </a:t>
            </a:r>
            <a:r>
              <a:rPr lang="en-US" sz="1600" err="1"/>
              <a:t>Bengio</a:t>
            </a:r>
            <a:r>
              <a:rPr lang="en-US" sz="1600"/>
              <a:t>)</a:t>
            </a:r>
            <a:endParaRPr lang="en-US" sz="1400"/>
          </a:p>
          <a:p>
            <a:pPr marL="342900" indent="-342900">
              <a:buFont typeface="Wingdings" panose="05000000000000000000" pitchFamily="2" charset="2"/>
              <a:buChar char="§"/>
            </a:pPr>
            <a:endParaRPr lang="en-US" sz="1600"/>
          </a:p>
        </p:txBody>
      </p:sp>
      <p:pic>
        <p:nvPicPr>
          <p:cNvPr id="9" name="Picture 8">
            <a:extLst>
              <a:ext uri="{FF2B5EF4-FFF2-40B4-BE49-F238E27FC236}">
                <a16:creationId xmlns:a16="http://schemas.microsoft.com/office/drawing/2014/main" id="{F01E6BBD-54E8-4CB3-9A11-1AE8C577289B}"/>
              </a:ext>
            </a:extLst>
          </p:cNvPr>
          <p:cNvPicPr>
            <a:picLocks noChangeAspect="1"/>
          </p:cNvPicPr>
          <p:nvPr/>
        </p:nvPicPr>
        <p:blipFill>
          <a:blip r:embed="rId2"/>
          <a:stretch>
            <a:fillRect/>
          </a:stretch>
        </p:blipFill>
        <p:spPr>
          <a:xfrm>
            <a:off x="2304047" y="2003409"/>
            <a:ext cx="7583905" cy="4098799"/>
          </a:xfrm>
          <a:prstGeom prst="rect">
            <a:avLst/>
          </a:prstGeom>
        </p:spPr>
      </p:pic>
      <p:sp>
        <p:nvSpPr>
          <p:cNvPr id="5" name="Title 2">
            <a:extLst>
              <a:ext uri="{FF2B5EF4-FFF2-40B4-BE49-F238E27FC236}">
                <a16:creationId xmlns:a16="http://schemas.microsoft.com/office/drawing/2014/main" id="{265DAC8F-B063-4A2D-85A8-D6FDBFD37EC9}"/>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(Artificial) Neural Network Intuition</a:t>
            </a:r>
            <a:endParaRPr lang="en-DE" dirty="0"/>
          </a:p>
        </p:txBody>
      </p:sp>
    </p:spTree>
    <p:extLst>
      <p:ext uri="{BB962C8B-B14F-4D97-AF65-F5344CB8AC3E}">
        <p14:creationId xmlns:p14="http://schemas.microsoft.com/office/powerpoint/2010/main" val="27581208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b="1" dirty="0"/>
              <a:t>Deep learning is not new</a:t>
            </a:r>
            <a:r>
              <a:rPr lang="en-US" sz="1600" dirty="0"/>
              <a:t>. Artificial neural networks have been first proposed in 1943. Deep neural networks, i.e. artificial neural networks with multiple hidden layers have been around since the 1970s. They were semi successful.</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1058664"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History &amp; Present of (Deep) Neural Networks</a:t>
            </a:r>
            <a:endParaRPr lang="en-DE" dirty="0"/>
          </a:p>
        </p:txBody>
      </p:sp>
      <p:sp>
        <p:nvSpPr>
          <p:cNvPr id="8" name="TextBox 7">
            <a:extLst>
              <a:ext uri="{FF2B5EF4-FFF2-40B4-BE49-F238E27FC236}">
                <a16:creationId xmlns:a16="http://schemas.microsoft.com/office/drawing/2014/main" id="{673094E3-5646-F1F5-7528-C956A4E77A8F}"/>
              </a:ext>
            </a:extLst>
          </p:cNvPr>
          <p:cNvSpPr txBox="1"/>
          <p:nvPr/>
        </p:nvSpPr>
        <p:spPr>
          <a:xfrm>
            <a:off x="458434" y="1671957"/>
            <a:ext cx="6737894" cy="4283224"/>
          </a:xfrm>
          <a:prstGeom prst="rect">
            <a:avLst/>
          </a:prstGeom>
          <a:noFill/>
        </p:spPr>
        <p:txBody>
          <a:bodyPr wrap="square">
            <a:spAutoFit/>
          </a:bodyPr>
          <a:lstStyle/>
          <a:p>
            <a:pPr marL="571500" indent="-342900">
              <a:spcBef>
                <a:spcPts val="1000"/>
              </a:spcBef>
              <a:buFont typeface="Arial" panose="020B0604020202020204" pitchFamily="34" charset="0"/>
              <a:buChar char="•"/>
            </a:pPr>
            <a:r>
              <a:rPr lang="en-US" sz="1600" dirty="0">
                <a:latin typeface="Segoe UI Light" charset="0"/>
                <a:cs typeface="Segoe UI Light" charset="0"/>
              </a:rPr>
              <a:t>But </a:t>
            </a:r>
            <a:r>
              <a:rPr lang="en-US" sz="1600" b="1" dirty="0">
                <a:latin typeface="Segoe UI Light" charset="0"/>
                <a:cs typeface="Segoe UI Light" charset="0"/>
              </a:rPr>
              <a:t>deep learning has taken off </a:t>
            </a:r>
            <a:r>
              <a:rPr lang="en-US" sz="1600" dirty="0">
                <a:latin typeface="Segoe UI Light" charset="0"/>
                <a:cs typeface="Segoe UI Light" charset="0"/>
              </a:rPr>
              <a:t>since the start of this millennium. Why is that?</a:t>
            </a:r>
          </a:p>
          <a:p>
            <a:pPr marL="1028700" lvl="1" indent="-342900">
              <a:spcBef>
                <a:spcPts val="1000"/>
              </a:spcBef>
              <a:buFont typeface="Arial" panose="020B0604020202020204" pitchFamily="34" charset="0"/>
              <a:buChar char="•"/>
            </a:pPr>
            <a:r>
              <a:rPr lang="en-US" sz="1400" dirty="0"/>
              <a:t>Specialized, powerful hardware (GPUs, TPUs) allows training of huge neural networks to push the state-of-the-art performance on difficult problems.</a:t>
            </a:r>
          </a:p>
          <a:p>
            <a:pPr marL="1028700" lvl="1" indent="-342900">
              <a:spcBef>
                <a:spcPts val="1000"/>
              </a:spcBef>
              <a:buFont typeface="Arial" panose="020B0604020202020204" pitchFamily="34" charset="0"/>
              <a:buChar char="•"/>
            </a:pPr>
            <a:r>
              <a:rPr lang="en-US" sz="1400" dirty="0"/>
              <a:t>Large amount of data is available because of increasing digitalization: Web 2.0, IoT, modern ERP &amp; CRM systems etc. </a:t>
            </a:r>
          </a:p>
          <a:p>
            <a:pPr marL="1028700" lvl="1" indent="-342900">
              <a:spcBef>
                <a:spcPts val="1000"/>
              </a:spcBef>
              <a:buFont typeface="Arial" panose="020B0604020202020204" pitchFamily="34" charset="0"/>
              <a:buChar char="•"/>
            </a:pPr>
            <a:r>
              <a:rPr lang="en-US" sz="1400" dirty="0"/>
              <a:t>Special network architectures have been designed by researchers for image / text / graph data.</a:t>
            </a:r>
          </a:p>
          <a:p>
            <a:pPr marL="1028700" lvl="1" indent="-342900">
              <a:spcBef>
                <a:spcPts val="1000"/>
              </a:spcBef>
              <a:buFont typeface="Arial" panose="020B0604020202020204" pitchFamily="34" charset="0"/>
              <a:buChar char="•"/>
            </a:pPr>
            <a:r>
              <a:rPr lang="en-US" sz="1400" dirty="0"/>
              <a:t>Better optimization and regularization strategies have been developed.</a:t>
            </a:r>
          </a:p>
          <a:p>
            <a:pPr marL="1028700" lvl="1" indent="-342900">
              <a:spcBef>
                <a:spcPts val="1000"/>
              </a:spcBef>
              <a:buFont typeface="Arial" panose="020B0604020202020204" pitchFamily="34" charset="0"/>
              <a:buChar char="•"/>
            </a:pPr>
            <a:r>
              <a:rPr lang="en-US" sz="1400" dirty="0"/>
              <a:t>Distributed frameworks allow for parallel training.</a:t>
            </a:r>
          </a:p>
          <a:p>
            <a:pPr marL="1028700" lvl="1" indent="-342900">
              <a:spcBef>
                <a:spcPts val="1000"/>
              </a:spcBef>
              <a:buFont typeface="Arial" panose="020B0604020202020204" pitchFamily="34" charset="0"/>
              <a:buChar char="•"/>
            </a:pPr>
            <a:r>
              <a:rPr lang="en-US" sz="1400" dirty="0"/>
              <a:t>Open-source culture in the AI community drives further progress.</a:t>
            </a:r>
          </a:p>
          <a:p>
            <a:pPr marL="1028700" lvl="1" indent="-342900">
              <a:spcBef>
                <a:spcPts val="1000"/>
              </a:spcBef>
              <a:buFont typeface="Arial" panose="020B0604020202020204" pitchFamily="34" charset="0"/>
              <a:buChar char="•"/>
            </a:pPr>
            <a:r>
              <a:rPr lang="en-US" sz="1400" dirty="0"/>
              <a:t>Cloud platforms like Azure, AWS, GCP make training of large-scale deep learning models more accessible.</a:t>
            </a:r>
            <a:endParaRPr lang="en-DE" sz="1400" dirty="0"/>
          </a:p>
        </p:txBody>
      </p:sp>
      <p:pic>
        <p:nvPicPr>
          <p:cNvPr id="9" name="Picture 8">
            <a:extLst>
              <a:ext uri="{FF2B5EF4-FFF2-40B4-BE49-F238E27FC236}">
                <a16:creationId xmlns:a16="http://schemas.microsoft.com/office/drawing/2014/main" id="{11D2C587-6FA2-A3DB-BE99-5A98723CDE50}"/>
              </a:ext>
            </a:extLst>
          </p:cNvPr>
          <p:cNvPicPr>
            <a:picLocks noChangeAspect="1"/>
          </p:cNvPicPr>
          <p:nvPr/>
        </p:nvPicPr>
        <p:blipFill>
          <a:blip r:embed="rId2"/>
          <a:stretch>
            <a:fillRect/>
          </a:stretch>
        </p:blipFill>
        <p:spPr>
          <a:xfrm>
            <a:off x="8022748" y="1781685"/>
            <a:ext cx="2817593" cy="2096556"/>
          </a:xfrm>
          <a:prstGeom prst="rect">
            <a:avLst/>
          </a:prstGeom>
        </p:spPr>
      </p:pic>
      <p:pic>
        <p:nvPicPr>
          <p:cNvPr id="10" name="Picture 9">
            <a:extLst>
              <a:ext uri="{FF2B5EF4-FFF2-40B4-BE49-F238E27FC236}">
                <a16:creationId xmlns:a16="http://schemas.microsoft.com/office/drawing/2014/main" id="{62535A85-96CC-E932-1E3E-94FF474B314E}"/>
              </a:ext>
            </a:extLst>
          </p:cNvPr>
          <p:cNvPicPr>
            <a:picLocks noChangeAspect="1"/>
          </p:cNvPicPr>
          <p:nvPr/>
        </p:nvPicPr>
        <p:blipFill>
          <a:blip r:embed="rId3"/>
          <a:stretch>
            <a:fillRect/>
          </a:stretch>
        </p:blipFill>
        <p:spPr>
          <a:xfrm>
            <a:off x="8022748" y="4021194"/>
            <a:ext cx="3028218" cy="2011523"/>
          </a:xfrm>
          <a:prstGeom prst="rect">
            <a:avLst/>
          </a:prstGeom>
        </p:spPr>
      </p:pic>
    </p:spTree>
    <p:extLst>
      <p:ext uri="{BB962C8B-B14F-4D97-AF65-F5344CB8AC3E}">
        <p14:creationId xmlns:p14="http://schemas.microsoft.com/office/powerpoint/2010/main" val="350472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fade">
                                      <p:cBhvr>
                                        <p:cTn id="28" dur="500"/>
                                        <p:tgtEl>
                                          <p:spTgt spid="8">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080543" cy="4739265"/>
          </a:xfrm>
        </p:spPr>
        <p:txBody>
          <a:bodyPr/>
          <a:lstStyle/>
          <a:p>
            <a:pPr marL="342900" indent="-342900">
              <a:buFont typeface="Wingdings" panose="05000000000000000000" pitchFamily="2" charset="2"/>
              <a:buChar char="§"/>
            </a:pPr>
            <a:r>
              <a:rPr lang="en-US" sz="1600"/>
              <a:t>1943: the first artificial neuron, the “Threshold Logic Unit (TLU)”, was proposed by Warren McCulloch &amp; Walter Pitts</a:t>
            </a:r>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endParaRPr lang="en-US" sz="1600"/>
          </a:p>
          <a:p>
            <a:pPr marL="1028700" lvl="1" indent="-342900">
              <a:buFont typeface="Wingdings" panose="05000000000000000000" pitchFamily="2" charset="2"/>
              <a:buChar char="§"/>
            </a:pPr>
            <a:r>
              <a:rPr lang="en-US" sz="1400"/>
              <a:t>The model is limited to binary inputs</a:t>
            </a:r>
          </a:p>
          <a:p>
            <a:pPr marL="1028700" lvl="1" indent="-342900">
              <a:buFont typeface="Wingdings" panose="05000000000000000000" pitchFamily="2" charset="2"/>
              <a:buChar char="§"/>
            </a:pPr>
            <a:r>
              <a:rPr lang="en-US" sz="1400"/>
              <a:t>It fires/outputs +1 if the input exceeds a certain threshold </a:t>
            </a:r>
            <a:r>
              <a:rPr lang="el-GR" sz="1400"/>
              <a:t>θ</a:t>
            </a:r>
            <a:endParaRPr lang="en-US" sz="1400"/>
          </a:p>
          <a:p>
            <a:pPr marL="1028700" lvl="1" indent="-342900">
              <a:buFont typeface="Wingdings" panose="05000000000000000000" pitchFamily="2" charset="2"/>
              <a:buChar char="§"/>
            </a:pPr>
            <a:r>
              <a:rPr lang="en-US" sz="1400"/>
              <a:t>The weights are not adjustable, so learning could only be achieved by changing the threshold </a:t>
            </a:r>
            <a:r>
              <a:rPr lang="el-GR" sz="1400"/>
              <a:t>θ</a:t>
            </a:r>
            <a:endParaRPr lang="en-US" sz="14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Starting from the Beginning</a:t>
            </a:r>
            <a:endParaRPr lang="en-DE" dirty="0"/>
          </a:p>
        </p:txBody>
      </p:sp>
      <p:pic>
        <p:nvPicPr>
          <p:cNvPr id="5" name="Picture 4">
            <a:extLst>
              <a:ext uri="{FF2B5EF4-FFF2-40B4-BE49-F238E27FC236}">
                <a16:creationId xmlns:a16="http://schemas.microsoft.com/office/drawing/2014/main" id="{677B5EA5-0025-4912-8780-B5F479B5B37F}"/>
              </a:ext>
            </a:extLst>
          </p:cNvPr>
          <p:cNvPicPr>
            <a:picLocks noChangeAspect="1"/>
          </p:cNvPicPr>
          <p:nvPr/>
        </p:nvPicPr>
        <p:blipFill>
          <a:blip r:embed="rId2"/>
          <a:stretch>
            <a:fillRect/>
          </a:stretch>
        </p:blipFill>
        <p:spPr>
          <a:xfrm>
            <a:off x="1127522" y="1936250"/>
            <a:ext cx="4532334" cy="2199710"/>
          </a:xfrm>
          <a:prstGeom prst="rect">
            <a:avLst/>
          </a:prstGeom>
        </p:spPr>
      </p:pic>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600" dirty="0"/>
              <a:t>1957: the perceptron was invented by Frank Rosenblatt</a:t>
            </a:r>
            <a:br>
              <a:rPr lang="en-US" sz="1600" dirty="0"/>
            </a:b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Wingdings" panose="05000000000000000000" pitchFamily="2" charset="2"/>
              <a:buChar char="§"/>
            </a:pPr>
            <a:endParaRPr lang="en-US" sz="1600" dirty="0"/>
          </a:p>
          <a:p>
            <a:pPr marL="1028700" lvl="1" indent="-342900">
              <a:buFont typeface="Wingdings" panose="05000000000000000000" pitchFamily="2" charset="2"/>
              <a:buChar char="§"/>
            </a:pPr>
            <a:r>
              <a:rPr lang="en-US" sz="1400" dirty="0"/>
              <a:t>The inputs are not restricted to be binary</a:t>
            </a:r>
          </a:p>
          <a:p>
            <a:pPr marL="1028700" lvl="1" indent="-342900">
              <a:buFont typeface="Wingdings" panose="05000000000000000000" pitchFamily="2" charset="2"/>
              <a:buChar char="§"/>
            </a:pPr>
            <a:r>
              <a:rPr lang="en-US" sz="1400" dirty="0"/>
              <a:t>The weights are adjustable and can be learned by learning algorithms</a:t>
            </a:r>
          </a:p>
          <a:p>
            <a:pPr marL="1028700" lvl="1" indent="-342900">
              <a:buFont typeface="Wingdings" panose="05000000000000000000" pitchFamily="2" charset="2"/>
              <a:buChar char="§"/>
            </a:pPr>
            <a:r>
              <a:rPr lang="en-US" sz="1400" dirty="0"/>
              <a:t>As for the TLU, the threshold is adjustable based on the classification result and decision boundaries are linear</a:t>
            </a:r>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2DB4F1ED-95FD-45F1-9DD5-A5163045EBD0}"/>
              </a:ext>
            </a:extLst>
          </p:cNvPr>
          <p:cNvPicPr>
            <a:picLocks noChangeAspect="1"/>
          </p:cNvPicPr>
          <p:nvPr/>
        </p:nvPicPr>
        <p:blipFill>
          <a:blip r:embed="rId3"/>
          <a:stretch>
            <a:fillRect/>
          </a:stretch>
        </p:blipFill>
        <p:spPr>
          <a:xfrm>
            <a:off x="6682166" y="1936250"/>
            <a:ext cx="4530354" cy="2199710"/>
          </a:xfrm>
          <a:prstGeom prst="rect">
            <a:avLst/>
          </a:prstGeom>
        </p:spPr>
      </p:pic>
    </p:spTree>
    <p:extLst>
      <p:ext uri="{BB962C8B-B14F-4D97-AF65-F5344CB8AC3E}">
        <p14:creationId xmlns:p14="http://schemas.microsoft.com/office/powerpoint/2010/main" val="34525627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284550" cy="4739265"/>
          </a:xfrm>
        </p:spPr>
        <p:txBody>
          <a:bodyPr/>
          <a:lstStyle/>
          <a:p>
            <a:pPr marL="342900" indent="-342900">
              <a:buFont typeface="Wingdings" panose="05000000000000000000" pitchFamily="2" charset="2"/>
              <a:buChar char="§"/>
            </a:pPr>
            <a:r>
              <a:rPr lang="en-US" sz="1600" dirty="0"/>
              <a:t>1960: Adaptive Linear Neuron (ADALINE) was invented by Bernard </a:t>
            </a:r>
            <a:r>
              <a:rPr lang="en-US" sz="1600" dirty="0" err="1"/>
              <a:t>Widrow</a:t>
            </a:r>
            <a:r>
              <a:rPr lang="en-US" sz="1600" dirty="0"/>
              <a:t> &amp; Ted Hoff; weights are now adjustable according to the weighted sum of inputs instead of just classification result</a:t>
            </a:r>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Wingdings" panose="05000000000000000000" pitchFamily="2" charset="2"/>
              <a:buChar char="§"/>
            </a:pPr>
            <a:r>
              <a:rPr lang="en-US" sz="1600" dirty="0"/>
              <a:t>1965: group method of data handling (also known as polynomial neural networks) by Alexey </a:t>
            </a:r>
            <a:r>
              <a:rPr lang="en-US" sz="1600" dirty="0" err="1"/>
              <a:t>Ivakhnenko</a:t>
            </a:r>
            <a:r>
              <a:rPr lang="en-US" sz="1600" dirty="0"/>
              <a:t>. The first learning algorithms for supervised deep feedforward multilayer </a:t>
            </a:r>
            <a:r>
              <a:rPr lang="en-US" sz="1600" dirty="0" err="1"/>
              <a:t>perceptrons</a:t>
            </a:r>
            <a:r>
              <a:rPr lang="en-US" sz="1600" dirty="0"/>
              <a:t>.</a:t>
            </a:r>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First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600" dirty="0"/>
              <a:t>1969: the first “AI Winter” kicked in.</a:t>
            </a:r>
          </a:p>
          <a:p>
            <a:pPr marL="1028700" lvl="1" indent="-342900">
              <a:buFont typeface="Wingdings" panose="05000000000000000000" pitchFamily="2" charset="2"/>
              <a:buChar char="§"/>
            </a:pPr>
            <a:r>
              <a:rPr lang="en-US" sz="1400" dirty="0"/>
              <a:t>Marvin Minsky &amp; Seymour </a:t>
            </a:r>
            <a:r>
              <a:rPr lang="en-US" sz="1400" dirty="0" err="1"/>
              <a:t>Papert</a:t>
            </a:r>
            <a:r>
              <a:rPr lang="en-US" sz="1400" dirty="0"/>
              <a:t> proved that a perceptron cannot solve the XOR-Problem (linear separability)</a:t>
            </a:r>
          </a:p>
          <a:p>
            <a:pPr marL="1028700" lvl="1" indent="-342900">
              <a:buFont typeface="Wingdings" panose="05000000000000000000" pitchFamily="2" charset="2"/>
              <a:buChar char="§"/>
            </a:pPr>
            <a:r>
              <a:rPr lang="en-US" sz="1400" dirty="0"/>
              <a:t>Less funding led to standstill in AI/DL research</a:t>
            </a:r>
            <a:br>
              <a:rPr lang="en-US" sz="1400" dirty="0"/>
            </a:br>
            <a:endParaRPr lang="en-US" sz="14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pic>
        <p:nvPicPr>
          <p:cNvPr id="7" name="Picture 6">
            <a:extLst>
              <a:ext uri="{FF2B5EF4-FFF2-40B4-BE49-F238E27FC236}">
                <a16:creationId xmlns:a16="http://schemas.microsoft.com/office/drawing/2014/main" id="{5C0D2B3B-1606-447A-88AE-744826A45B7E}"/>
              </a:ext>
            </a:extLst>
          </p:cNvPr>
          <p:cNvPicPr>
            <a:picLocks noChangeAspect="1"/>
          </p:cNvPicPr>
          <p:nvPr/>
        </p:nvPicPr>
        <p:blipFill>
          <a:blip r:embed="rId2"/>
          <a:stretch>
            <a:fillRect/>
          </a:stretch>
        </p:blipFill>
        <p:spPr>
          <a:xfrm>
            <a:off x="1069117" y="2216727"/>
            <a:ext cx="3835391" cy="2247873"/>
          </a:xfrm>
          <a:prstGeom prst="rect">
            <a:avLst/>
          </a:prstGeom>
        </p:spPr>
      </p:pic>
      <p:pic>
        <p:nvPicPr>
          <p:cNvPr id="12" name="Picture 11">
            <a:extLst>
              <a:ext uri="{FF2B5EF4-FFF2-40B4-BE49-F238E27FC236}">
                <a16:creationId xmlns:a16="http://schemas.microsoft.com/office/drawing/2014/main" id="{1D45671A-7812-4B86-B995-49538D057B96}"/>
              </a:ext>
            </a:extLst>
          </p:cNvPr>
          <p:cNvPicPr>
            <a:picLocks noChangeAspect="1"/>
          </p:cNvPicPr>
          <p:nvPr/>
        </p:nvPicPr>
        <p:blipFill>
          <a:blip r:embed="rId3"/>
          <a:stretch>
            <a:fillRect/>
          </a:stretch>
        </p:blipFill>
        <p:spPr>
          <a:xfrm>
            <a:off x="6394062" y="2642999"/>
            <a:ext cx="5080543" cy="2058309"/>
          </a:xfrm>
          <a:prstGeom prst="rect">
            <a:avLst/>
          </a:prstGeom>
        </p:spPr>
      </p:pic>
    </p:spTree>
    <p:extLst>
      <p:ext uri="{BB962C8B-B14F-4D97-AF65-F5344CB8AC3E}">
        <p14:creationId xmlns:p14="http://schemas.microsoft.com/office/powerpoint/2010/main" val="2503729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5404623" cy="4739265"/>
          </a:xfrm>
        </p:spPr>
        <p:txBody>
          <a:bodyPr/>
          <a:lstStyle/>
          <a:p>
            <a:pPr marL="342900" indent="-342900">
              <a:buFont typeface="Wingdings" panose="05000000000000000000" pitchFamily="2" charset="2"/>
              <a:buChar char="§"/>
            </a:pPr>
            <a:r>
              <a:rPr lang="en-US" sz="1600" dirty="0"/>
              <a:t>1985: Multilayer perceptron with backpropagation by David </a:t>
            </a:r>
            <a:r>
              <a:rPr lang="en-US" sz="1600" dirty="0" err="1"/>
              <a:t>Rumelhart</a:t>
            </a:r>
            <a:r>
              <a:rPr lang="en-US" sz="1600" dirty="0"/>
              <a:t>, Geoffrey Hinton, and Ronald Williams</a:t>
            </a:r>
          </a:p>
          <a:p>
            <a:pPr marL="1028700" lvl="1" indent="-342900">
              <a:buFont typeface="Wingdings" panose="05000000000000000000" pitchFamily="2" charset="2"/>
              <a:buChar char="§"/>
            </a:pPr>
            <a:r>
              <a:rPr lang="en-US" sz="1400" dirty="0"/>
              <a:t>Efficiently compute derivatives of composite functions</a:t>
            </a:r>
          </a:p>
          <a:p>
            <a:pPr marL="1028700" lvl="1" indent="-342900">
              <a:buFont typeface="Wingdings" panose="05000000000000000000" pitchFamily="2" charset="2"/>
              <a:buChar char="§"/>
            </a:pPr>
            <a:r>
              <a:rPr lang="en-US" sz="1400" dirty="0"/>
              <a:t>Backpropagation was developed already in 1970 by </a:t>
            </a:r>
            <a:r>
              <a:rPr lang="en-US" sz="1400" dirty="0" err="1"/>
              <a:t>Linnainmaa</a:t>
            </a:r>
            <a:endParaRPr lang="en-US" sz="1400" dirty="0"/>
          </a:p>
          <a:p>
            <a:pPr marL="342900" indent="-342900">
              <a:buFont typeface="Wingdings" panose="05000000000000000000" pitchFamily="2" charset="2"/>
              <a:buChar char="§"/>
            </a:pPr>
            <a:r>
              <a:rPr lang="en-US" sz="1600" dirty="0"/>
              <a:t>1985: the second “AI Winter” kicked in.</a:t>
            </a:r>
          </a:p>
          <a:p>
            <a:pPr marL="1028700" lvl="1" indent="-342900">
              <a:buFont typeface="Wingdings" panose="05000000000000000000" pitchFamily="2" charset="2"/>
              <a:buChar char="§"/>
            </a:pPr>
            <a:r>
              <a:rPr lang="en-US" sz="1400" dirty="0"/>
              <a:t>Overly optimistic expectations concerning potential of AI/DL</a:t>
            </a:r>
          </a:p>
          <a:p>
            <a:pPr marL="1028700" lvl="1" indent="-342900">
              <a:buFont typeface="Wingdings" panose="05000000000000000000" pitchFamily="2" charset="2"/>
              <a:buChar char="§"/>
            </a:pPr>
            <a:r>
              <a:rPr lang="en-US" sz="1400" dirty="0"/>
              <a:t>The phrase “AI” even reached a pseudoscience status</a:t>
            </a:r>
          </a:p>
          <a:p>
            <a:pPr marL="1028700" lvl="1" indent="-342900">
              <a:buFont typeface="Wingdings" panose="05000000000000000000" pitchFamily="2" charset="2"/>
              <a:buChar char="§"/>
            </a:pPr>
            <a:r>
              <a:rPr lang="en-US" sz="1400" dirty="0"/>
              <a:t>Kernel machines and graphical models both achieved good results on many important tasks</a:t>
            </a:r>
          </a:p>
          <a:p>
            <a:pPr marL="1028700" lvl="1" indent="-342900">
              <a:buFont typeface="Wingdings" panose="05000000000000000000" pitchFamily="2" charset="2"/>
              <a:buChar char="§"/>
            </a:pPr>
            <a:r>
              <a:rPr lang="en-US" sz="1400" dirty="0"/>
              <a:t>Some fundamental mathematical difficulties in modeling long sequences were identified.</a:t>
            </a:r>
          </a:p>
          <a:p>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Second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600"/>
              <a:t>2006: age of deep neural networks began</a:t>
            </a:r>
          </a:p>
          <a:p>
            <a:pPr marL="1028700" lvl="1" indent="-342900">
              <a:buFont typeface="Wingdings" panose="05000000000000000000" pitchFamily="2" charset="2"/>
              <a:buChar char="§"/>
            </a:pPr>
            <a:r>
              <a:rPr lang="en-US" sz="1400"/>
              <a:t>Geoffrey Hinton showed that a deep belief network could be efficiently trained using greedy layer-wise pretraining. </a:t>
            </a:r>
          </a:p>
          <a:p>
            <a:pPr marL="1028700" lvl="1" indent="-342900">
              <a:buFont typeface="Wingdings" panose="05000000000000000000" pitchFamily="2" charset="2"/>
              <a:buChar char="§"/>
            </a:pPr>
            <a:r>
              <a:rPr lang="en-US" sz="1400"/>
              <a:t>This wave of research popularized the use of the term deep learning to emphasize that researchers were now able to train deeper neural networks than had been possible before. </a:t>
            </a:r>
          </a:p>
          <a:p>
            <a:pPr marL="1028700" lvl="1" indent="-342900">
              <a:buFont typeface="Wingdings" panose="05000000000000000000" pitchFamily="2" charset="2"/>
              <a:buChar char="§"/>
            </a:pPr>
            <a:r>
              <a:rPr lang="en-US" sz="1400"/>
              <a:t>At this time, deep neural networks outperformed competing AI systems based on other ML technologies as well as hand-designed functionality. </a:t>
            </a:r>
            <a:br>
              <a:rPr lang="en-US" sz="1400"/>
            </a:br>
            <a:endParaRPr lang="en-US" sz="14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a:p>
            <a:pPr marL="342900" indent="-342900">
              <a:buFont typeface="Wingdings" panose="05000000000000000000" pitchFamily="2" charset="2"/>
              <a:buChar char="§"/>
            </a:pPr>
            <a:endParaRPr lang="en-US" sz="1600"/>
          </a:p>
        </p:txBody>
      </p:sp>
      <p:pic>
        <p:nvPicPr>
          <p:cNvPr id="5" name="Picture 4">
            <a:extLst>
              <a:ext uri="{FF2B5EF4-FFF2-40B4-BE49-F238E27FC236}">
                <a16:creationId xmlns:a16="http://schemas.microsoft.com/office/drawing/2014/main" id="{493A2A88-A7D6-4F05-A0E1-D414F486CF5B}"/>
              </a:ext>
            </a:extLst>
          </p:cNvPr>
          <p:cNvPicPr>
            <a:picLocks noChangeAspect="1"/>
          </p:cNvPicPr>
          <p:nvPr/>
        </p:nvPicPr>
        <p:blipFill>
          <a:blip r:embed="rId2"/>
          <a:stretch>
            <a:fillRect/>
          </a:stretch>
        </p:blipFill>
        <p:spPr>
          <a:xfrm>
            <a:off x="1636561" y="4404028"/>
            <a:ext cx="3618931" cy="1686093"/>
          </a:xfrm>
          <a:prstGeom prst="rect">
            <a:avLst/>
          </a:prstGeom>
        </p:spPr>
      </p:pic>
      <p:pic>
        <p:nvPicPr>
          <p:cNvPr id="9" name="Picture 8">
            <a:extLst>
              <a:ext uri="{FF2B5EF4-FFF2-40B4-BE49-F238E27FC236}">
                <a16:creationId xmlns:a16="http://schemas.microsoft.com/office/drawing/2014/main" id="{5E710A7F-4353-4AD4-888C-987336DBF073}"/>
              </a:ext>
            </a:extLst>
          </p:cNvPr>
          <p:cNvPicPr>
            <a:picLocks noChangeAspect="1"/>
          </p:cNvPicPr>
          <p:nvPr/>
        </p:nvPicPr>
        <p:blipFill>
          <a:blip r:embed="rId3"/>
          <a:stretch>
            <a:fillRect/>
          </a:stretch>
        </p:blipFill>
        <p:spPr>
          <a:xfrm>
            <a:off x="6643204" y="3709134"/>
            <a:ext cx="4582257" cy="2223127"/>
          </a:xfrm>
          <a:prstGeom prst="rect">
            <a:avLst/>
          </a:prstGeom>
        </p:spPr>
      </p:pic>
    </p:spTree>
    <p:extLst>
      <p:ext uri="{BB962C8B-B14F-4D97-AF65-F5344CB8AC3E}">
        <p14:creationId xmlns:p14="http://schemas.microsoft.com/office/powerpoint/2010/main" val="2172588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Algorithms</a:t>
            </a:r>
            <a:endParaRPr lang="en-DE" dirty="0"/>
          </a:p>
        </p:txBody>
      </p:sp>
      <p:pic>
        <p:nvPicPr>
          <p:cNvPr id="10" name="Picture 9">
            <a:extLst>
              <a:ext uri="{FF2B5EF4-FFF2-40B4-BE49-F238E27FC236}">
                <a16:creationId xmlns:a16="http://schemas.microsoft.com/office/drawing/2014/main" id="{F8FA20B9-8CFA-4543-972F-C02E5073887F}"/>
              </a:ext>
            </a:extLst>
          </p:cNvPr>
          <p:cNvPicPr>
            <a:picLocks noChangeAspect="1"/>
          </p:cNvPicPr>
          <p:nvPr/>
        </p:nvPicPr>
        <p:blipFill>
          <a:blip r:embed="rId2"/>
          <a:stretch>
            <a:fillRect/>
          </a:stretch>
        </p:blipFill>
        <p:spPr>
          <a:xfrm>
            <a:off x="1475651" y="1413754"/>
            <a:ext cx="9214678" cy="4571830"/>
          </a:xfrm>
          <a:prstGeom prst="rect">
            <a:avLst/>
          </a:prstGeom>
        </p:spPr>
      </p:pic>
      <p:cxnSp>
        <p:nvCxnSpPr>
          <p:cNvPr id="3" name="Connector: Elbow 2">
            <a:extLst>
              <a:ext uri="{FF2B5EF4-FFF2-40B4-BE49-F238E27FC236}">
                <a16:creationId xmlns:a16="http://schemas.microsoft.com/office/drawing/2014/main" id="{789D4A54-2069-74BB-78E5-1D239F30C8DB}"/>
              </a:ext>
            </a:extLst>
          </p:cNvPr>
          <p:cNvCxnSpPr>
            <a:cxnSpLocks/>
          </p:cNvCxnSpPr>
          <p:nvPr/>
        </p:nvCxnSpPr>
        <p:spPr>
          <a:xfrm rot="5400000">
            <a:off x="9934344" y="3086713"/>
            <a:ext cx="1216152" cy="693719"/>
          </a:xfrm>
          <a:prstGeom prst="bentConnector3">
            <a:avLst>
              <a:gd name="adj1" fmla="val 80827"/>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
            <a:extLst>
              <a:ext uri="{FF2B5EF4-FFF2-40B4-BE49-F238E27FC236}">
                <a16:creationId xmlns:a16="http://schemas.microsoft.com/office/drawing/2014/main" id="{332B192A-64C6-1B24-4186-5128C191029F}"/>
              </a:ext>
            </a:extLst>
          </p:cNvPr>
          <p:cNvSpPr txBox="1">
            <a:spLocks/>
          </p:cNvSpPr>
          <p:nvPr/>
        </p:nvSpPr>
        <p:spPr>
          <a:xfrm>
            <a:off x="9911816" y="2298728"/>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2017: </a:t>
            </a:r>
            <a:br>
              <a:rPr lang="en-US" sz="1400" b="1" dirty="0"/>
            </a:br>
            <a:r>
              <a:rPr lang="en-US" sz="1400" b="1" dirty="0"/>
              <a:t>Transformers!!!</a:t>
            </a:r>
          </a:p>
        </p:txBody>
      </p:sp>
    </p:spTree>
    <p:extLst>
      <p:ext uri="{BB962C8B-B14F-4D97-AF65-F5344CB8AC3E}">
        <p14:creationId xmlns:p14="http://schemas.microsoft.com/office/powerpoint/2010/main" val="2029890717"/>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170</TotalTime>
  <Words>3366</Words>
  <Application>Microsoft Office PowerPoint</Application>
  <PresentationFormat>Widescreen</PresentationFormat>
  <Paragraphs>459</Paragraphs>
  <Slides>40</Slides>
  <Notes>3</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40</vt:i4>
      </vt:variant>
    </vt:vector>
  </HeadingPairs>
  <TitlesOfParts>
    <vt:vector size="54" baseType="lpstr">
      <vt:lpstr>Arial</vt:lpstr>
      <vt:lpstr>Calibri</vt:lpstr>
      <vt:lpstr>charter</vt:lpstr>
      <vt:lpstr>Segoe UI</vt:lpstr>
      <vt:lpstr>Segoe UI Light</vt:lpstr>
      <vt:lpstr>Segoe UI Semibold</vt:lpstr>
      <vt:lpstr>Segoe UI Semilight</vt:lpstr>
      <vt:lpstr>Wingdings</vt:lpstr>
      <vt:lpstr>Highly Confidential</vt:lpstr>
      <vt:lpstr>Confidential</vt:lpstr>
      <vt:lpstr>Restricted</vt:lpstr>
      <vt:lpstr>Unrestricted</vt:lpstr>
      <vt:lpstr>End Slides</vt:lpstr>
      <vt:lpstr>Highly Confidential</vt:lpstr>
      <vt:lpstr>PowerPoint Presentation</vt:lpstr>
      <vt:lpstr>PowerPoint Presentation</vt:lpstr>
      <vt:lpstr>What is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Fully-Connected Neural Networks</vt:lpstr>
      <vt:lpstr>Fully-Connected Neural Networks</vt:lpstr>
      <vt:lpstr>Fully-Connected Neural Networks</vt:lpstr>
      <vt:lpstr>Fully-Connected Neural Networks: Forward Pass</vt:lpstr>
      <vt:lpstr>Neural Network Training</vt:lpstr>
      <vt:lpstr>Neural Network Motivation</vt:lpstr>
      <vt:lpstr>Representation Learning</vt:lpstr>
      <vt:lpstr>Deep Fully-Connected Neural Networks</vt:lpstr>
      <vt:lpstr>Applications of Deep Learning: Text</vt:lpstr>
      <vt:lpstr>Applications of Deep Learning: Speech</vt:lpstr>
      <vt:lpstr>Fully-Connected Neural Networks</vt:lpstr>
      <vt:lpstr>Sequence to Sequence Tasks</vt:lpstr>
      <vt:lpstr>Transformers</vt:lpstr>
      <vt:lpstr>Autoencoders</vt:lpstr>
      <vt:lpstr>Deep Generative Models</vt:lpstr>
      <vt:lpstr>Transformers</vt:lpstr>
      <vt:lpstr>Awesome Resources to Master Deep Learning</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30</cp:revision>
  <dcterms:created xsi:type="dcterms:W3CDTF">2022-01-26T20:36:32Z</dcterms:created>
  <dcterms:modified xsi:type="dcterms:W3CDTF">2022-08-07T09:31:32Z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